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7" r:id="rId2"/>
    <p:sldId id="259" r:id="rId3"/>
    <p:sldId id="272" r:id="rId4"/>
    <p:sldId id="299" r:id="rId5"/>
    <p:sldId id="274" r:id="rId6"/>
    <p:sldId id="300" r:id="rId7"/>
    <p:sldId id="279" r:id="rId8"/>
    <p:sldId id="297" r:id="rId9"/>
    <p:sldId id="298" r:id="rId10"/>
    <p:sldId id="283" r:id="rId11"/>
    <p:sldId id="282" r:id="rId12"/>
    <p:sldId id="292" r:id="rId13"/>
    <p:sldId id="296" r:id="rId14"/>
    <p:sldId id="294" r:id="rId15"/>
  </p:sldIdLst>
  <p:sldSz cx="12192000" cy="6858000"/>
  <p:notesSz cx="9144000" cy="6858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931" autoAdjust="0"/>
    <p:restoredTop sz="94660"/>
  </p:normalViewPr>
  <p:slideViewPr>
    <p:cSldViewPr snapToGrid="0" showGuides="1">
      <p:cViewPr>
        <p:scale>
          <a:sx n="98" d="100"/>
          <a:sy n="98" d="100"/>
        </p:scale>
        <p:origin x="72" y="270"/>
      </p:cViewPr>
      <p:guideLst>
        <p:guide orient="horz" pos="2160"/>
        <p:guide pos="3840"/>
      </p:guideLst>
    </p:cSldViewPr>
  </p:slideViewPr>
  <p:notesTextViewPr>
    <p:cViewPr>
      <p:scale>
        <a:sx n="1" d="1"/>
        <a:sy n="1" d="1"/>
      </p:scale>
      <p:origin x="0" y="0"/>
    </p:cViewPr>
  </p:notesTextViewPr>
  <p:notesViewPr>
    <p:cSldViewPr snapToGrid="0" showGuides="1">
      <p:cViewPr varScale="1">
        <p:scale>
          <a:sx n="88" d="100"/>
          <a:sy n="88" d="100"/>
        </p:scale>
        <p:origin x="2148"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11.xml"/><Relationship Id="rId1" Type="http://schemas.microsoft.com/office/2011/relationships/chartStyle" Target="style1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C:\Users\CAUB\OneDrive\Desktop\3Tr_eje%203\4Tr_eje3\4.%203Er%20TRIM.%202025%20-%20EJE3%20SMSCyT.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0"/>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1000" b="1" i="0" baseline="0">
                <a:effectLst/>
                <a:latin typeface="Arial" panose="020B0604020202020204" pitchFamily="34" charset="0"/>
                <a:cs typeface="Arial" panose="020B0604020202020204" pitchFamily="34" charset="0"/>
              </a:rPr>
              <a:t>META PLANEADA Y ALCANZADA A NIVEL PROPÓSITO </a:t>
            </a:r>
            <a:endParaRPr lang="es-MX" sz="1000">
              <a:effectLst/>
              <a:latin typeface="Arial" panose="020B0604020202020204" pitchFamily="34" charset="0"/>
              <a:cs typeface="Arial" panose="020B0604020202020204" pitchFamily="34" charset="0"/>
            </a:endParaRPr>
          </a:p>
          <a:p>
            <a:pPr>
              <a:defRPr sz="1000">
                <a:latin typeface="Arial" panose="020B0604020202020204" pitchFamily="34" charset="0"/>
                <a:cs typeface="Arial" panose="020B0604020202020204" pitchFamily="34" charset="0"/>
              </a:defRPr>
            </a:pPr>
            <a:r>
              <a:rPr lang="es-MX" sz="1000" b="1" i="0" baseline="0">
                <a:effectLst/>
                <a:latin typeface="Arial" panose="020B0604020202020204" pitchFamily="34" charset="0"/>
                <a:cs typeface="Arial" panose="020B0604020202020204" pitchFamily="34" charset="0"/>
              </a:rPr>
              <a:t>CUARTO TRIMESTRE 2025</a:t>
            </a:r>
            <a:endParaRPr lang="es-MX" sz="1000">
              <a:effectLst/>
              <a:latin typeface="Arial" panose="020B0604020202020204" pitchFamily="34" charset="0"/>
              <a:cs typeface="Arial" panose="020B0604020202020204" pitchFamily="34" charset="0"/>
            </a:endParaRPr>
          </a:p>
          <a:p>
            <a:pPr>
              <a:defRPr sz="1000">
                <a:latin typeface="Arial" panose="020B0604020202020204" pitchFamily="34" charset="0"/>
                <a:cs typeface="Arial" panose="020B0604020202020204" pitchFamily="34" charset="0"/>
              </a:defRPr>
            </a:pPr>
            <a:r>
              <a:rPr lang="es-MX" sz="1000" b="1" i="0" baseline="0">
                <a:effectLst/>
                <a:latin typeface="Arial" panose="020B0604020202020204" pitchFamily="34" charset="0"/>
                <a:cs typeface="Arial" panose="020B0604020202020204" pitchFamily="34" charset="0"/>
              </a:rPr>
              <a:t>EN UNIDADES Y PORCENTAJE DE AVANCE</a:t>
            </a:r>
            <a:endParaRPr lang="es-MX" sz="1000">
              <a:effectLst/>
              <a:latin typeface="Arial" panose="020B0604020202020204" pitchFamily="34" charset="0"/>
              <a:cs typeface="Arial" panose="020B0604020202020204" pitchFamily="34" charset="0"/>
            </a:endParaRPr>
          </a:p>
        </c:rich>
      </c:tx>
      <c:layout>
        <c:manualLayout>
          <c:xMode val="edge"/>
          <c:yMode val="edge"/>
          <c:x val="0.25379202292430036"/>
          <c:y val="1.9908100859072238E-2"/>
        </c:manualLayout>
      </c:layout>
      <c:overlay val="0"/>
      <c:spPr>
        <a:noFill/>
        <a:ln>
          <a:noFill/>
        </a:ln>
        <a:effectLst/>
      </c:spPr>
      <c:txPr>
        <a:bodyPr rot="0" spcFirstLastPara="1" vertOverflow="ellipsis" vert="horz" wrap="square" anchor="ctr" anchorCtr="0"/>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0.1108495788333113"/>
          <c:y val="0.24055008872163572"/>
          <c:w val="0.77084608753388262"/>
          <c:h val="0.65389638887633361"/>
        </c:manualLayout>
      </c:layout>
      <c:barChart>
        <c:barDir val="col"/>
        <c:grouping val="clustered"/>
        <c:varyColors val="0"/>
        <c:ser>
          <c:idx val="0"/>
          <c:order val="0"/>
          <c:tx>
            <c:strRef>
              <c:f>'Propósito 1 1T25'!$B$4</c:f>
              <c:strCache>
                <c:ptCount val="1"/>
                <c:pt idx="0">
                  <c:v>Meta Planeada</c:v>
                </c:pt>
              </c:strCache>
            </c:strRef>
          </c:tx>
          <c:spPr>
            <a:solidFill>
              <a:srgbClr val="62113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1 1T25'!$C$3</c:f>
              <c:strCache>
                <c:ptCount val="1"/>
                <c:pt idx="0">
                  <c:v>Población Beneficiada</c:v>
                </c:pt>
              </c:strCache>
            </c:strRef>
          </c:cat>
          <c:val>
            <c:numRef>
              <c:f>'Propósito 1 1T25'!$C$4</c:f>
              <c:numCache>
                <c:formatCode>General</c:formatCode>
                <c:ptCount val="1"/>
                <c:pt idx="0">
                  <c:v>3265</c:v>
                </c:pt>
              </c:numCache>
            </c:numRef>
          </c:val>
          <c:extLst>
            <c:ext xmlns:c16="http://schemas.microsoft.com/office/drawing/2014/chart" uri="{C3380CC4-5D6E-409C-BE32-E72D297353CC}">
              <c16:uniqueId val="{00000000-9708-4989-BA5A-9E724CF4D171}"/>
            </c:ext>
          </c:extLst>
        </c:ser>
        <c:ser>
          <c:idx val="1"/>
          <c:order val="1"/>
          <c:tx>
            <c:strRef>
              <c:f>'Propósito 1 1T25'!$B$5</c:f>
              <c:strCache>
                <c:ptCount val="1"/>
                <c:pt idx="0">
                  <c:v>Meta Alcanzada</c:v>
                </c:pt>
              </c:strCache>
            </c:strRef>
          </c:tx>
          <c:spPr>
            <a:solidFill>
              <a:srgbClr val="9D24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1 1T25'!$C$3</c:f>
              <c:strCache>
                <c:ptCount val="1"/>
                <c:pt idx="0">
                  <c:v>Población Beneficiada</c:v>
                </c:pt>
              </c:strCache>
            </c:strRef>
          </c:cat>
          <c:val>
            <c:numRef>
              <c:f>'Propósito 1 1T25'!$C$5</c:f>
              <c:numCache>
                <c:formatCode>General</c:formatCode>
                <c:ptCount val="1"/>
                <c:pt idx="0">
                  <c:v>3170</c:v>
                </c:pt>
              </c:numCache>
            </c:numRef>
          </c:val>
          <c:extLst>
            <c:ext xmlns:c16="http://schemas.microsoft.com/office/drawing/2014/chart" uri="{C3380CC4-5D6E-409C-BE32-E72D297353CC}">
              <c16:uniqueId val="{00000001-9708-4989-BA5A-9E724CF4D171}"/>
            </c:ext>
          </c:extLst>
        </c:ser>
        <c:dLbls>
          <c:showLegendKey val="0"/>
          <c:showVal val="1"/>
          <c:showCatName val="0"/>
          <c:showSerName val="0"/>
          <c:showPercent val="0"/>
          <c:showBubbleSize val="0"/>
        </c:dLbls>
        <c:gapWidth val="219"/>
        <c:axId val="136545752"/>
        <c:axId val="13654065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6.8369513762816719E-2"/>
                  <c:y val="-0.58126863099568016"/>
                </c:manualLayout>
              </c:layout>
              <c:tx>
                <c:rich>
                  <a:bodyPr/>
                  <a:lstStyle/>
                  <a:p>
                    <a:fld id="{9CE1AB83-7749-48B2-AE96-87A9DF0F24FB}" type="CELLREF">
                      <a:rPr lang="en-US">
                        <a:solidFill>
                          <a:srgbClr val="FF0000"/>
                        </a:solidFill>
                      </a:rPr>
                      <a:pPr/>
                      <a:t>[CELLREF]</a:t>
                    </a:fld>
                    <a:endParaRPr lang="es-MX"/>
                  </a:p>
                </c:rich>
              </c:tx>
              <c:dLblPos val="r"/>
              <c:showLegendKey val="0"/>
              <c:showVal val="1"/>
              <c:showCatName val="0"/>
              <c:showSerName val="0"/>
              <c:showPercent val="0"/>
              <c:showBubbleSize val="0"/>
              <c:extLst>
                <c:ext xmlns:c15="http://schemas.microsoft.com/office/drawing/2012/chart" uri="{CE6537A1-D6FC-4f65-9D91-7224C49458BB}">
                  <c15:dlblFieldTable>
                    <c15:dlblFTEntry>
                      <c15:txfldGUID>{9CE1AB83-7749-48B2-AE96-87A9DF0F24FB}</c15:txfldGUID>
                      <c15:f>'Propósito 1 1T25'!$C$6</c15:f>
                      <c15:dlblFieldTableCache>
                        <c:ptCount val="1"/>
                        <c:pt idx="0">
                          <c:v>-2.91%</c:v>
                        </c:pt>
                      </c15:dlblFieldTableCache>
                    </c15:dlblFTEntry>
                  </c15:dlblFieldTable>
                  <c15:showDataLabelsRange val="0"/>
                </c:ext>
                <c:ext xmlns:c16="http://schemas.microsoft.com/office/drawing/2014/chart" uri="{C3380CC4-5D6E-409C-BE32-E72D297353CC}">
                  <c16:uniqueId val="{00000002-9708-4989-BA5A-9E724CF4D171}"/>
                </c:ext>
              </c:extLst>
            </c:dLbl>
            <c:numFmt formatCode="General" sourceLinked="0"/>
            <c:spPr>
              <a:noFill/>
              <a:ln>
                <a:noFill/>
              </a:ln>
              <a:effectLst/>
            </c:spPr>
            <c:txPr>
              <a:bodyPr rot="0" spcFirstLastPara="1" vertOverflow="ellipsis" vert="horz" wrap="square" lIns="38100" tIns="19050" rIns="38100" bIns="19050" anchor="ctr" anchorCtr="1">
                <a:spAutoFit/>
              </a:bodyPr>
              <a:lstStyle/>
              <a:p>
                <a:pPr>
                  <a:defRPr sz="1400" b="1" i="0" u="none" strike="noStrike" kern="1200" baseline="0">
                    <a:solidFill>
                      <a:srgbClr val="FF0000"/>
                    </a:solidFill>
                    <a:latin typeface="Arial" panose="020B0604020202020204" pitchFamily="34" charset="0"/>
                    <a:ea typeface="+mn-ea"/>
                    <a:cs typeface="Arial" panose="020B0604020202020204" pitchFamily="34" charset="0"/>
                  </a:defRPr>
                </a:pPr>
                <a:endParaRPr lang="es-MX"/>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trendline>
            <c:spPr>
              <a:ln w="19050" cap="rnd">
                <a:solidFill>
                  <a:schemeClr val="accent3"/>
                </a:solidFill>
                <a:prstDash val="sysDot"/>
              </a:ln>
              <a:effectLst/>
            </c:spPr>
            <c:trendlineType val="linear"/>
            <c:dispRSqr val="0"/>
            <c:dispEq val="0"/>
          </c:trendline>
          <c:cat>
            <c:strRef>
              <c:f>'Propósito 1 1T25'!$C$3</c:f>
              <c:strCache>
                <c:ptCount val="1"/>
                <c:pt idx="0">
                  <c:v>Población Beneficiada</c:v>
                </c:pt>
              </c:strCache>
            </c:strRef>
          </c:cat>
          <c:val>
            <c:numRef>
              <c:f>'Propósito 1 1T25'!$C$6</c:f>
              <c:numCache>
                <c:formatCode>0.00%</c:formatCode>
                <c:ptCount val="1"/>
                <c:pt idx="0">
                  <c:v>-2.9096477794793262E-2</c:v>
                </c:pt>
              </c:numCache>
            </c:numRef>
          </c:val>
          <c:smooth val="0"/>
          <c:extLst>
            <c:ext xmlns:c16="http://schemas.microsoft.com/office/drawing/2014/chart" uri="{C3380CC4-5D6E-409C-BE32-E72D297353CC}">
              <c16:uniqueId val="{00000004-9708-4989-BA5A-9E724CF4D171}"/>
            </c:ext>
          </c:extLst>
        </c:ser>
        <c:dLbls>
          <c:showLegendKey val="0"/>
          <c:showVal val="0"/>
          <c:showCatName val="0"/>
          <c:showSerName val="0"/>
          <c:showPercent val="0"/>
          <c:showBubbleSize val="0"/>
        </c:dLbls>
        <c:marker val="1"/>
        <c:smooth val="0"/>
        <c:axId val="759807279"/>
        <c:axId val="759812687"/>
      </c:lineChart>
      <c:catAx>
        <c:axId val="136545752"/>
        <c:scaling>
          <c:orientation val="minMax"/>
        </c:scaling>
        <c:delete val="1"/>
        <c:axPos val="b"/>
        <c:numFmt formatCode="General" sourceLinked="1"/>
        <c:majorTickMark val="out"/>
        <c:minorTickMark val="none"/>
        <c:tickLblPos val="nextTo"/>
        <c:crossAx val="136540656"/>
        <c:crosses val="autoZero"/>
        <c:auto val="1"/>
        <c:lblAlgn val="ctr"/>
        <c:lblOffset val="100"/>
        <c:noMultiLvlLbl val="0"/>
      </c:catAx>
      <c:valAx>
        <c:axId val="136540656"/>
        <c:scaling>
          <c:orientation val="minMax"/>
          <c:min val="0"/>
        </c:scaling>
        <c:delete val="0"/>
        <c:axPos val="l"/>
        <c:majorGridlines>
          <c:spPr>
            <a:ln w="19050" cap="flat" cmpd="dbl" algn="ctr">
              <a:solidFill>
                <a:schemeClr val="tx1">
                  <a:lumMod val="15000"/>
                  <a:lumOff val="85000"/>
                </a:schemeClr>
              </a:solidFill>
              <a:round/>
              <a:tailEnd type="none"/>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36545752"/>
        <c:crosses val="autoZero"/>
        <c:crossBetween val="between"/>
      </c:valAx>
      <c:valAx>
        <c:axId val="759812687"/>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759807279"/>
        <c:crosses val="max"/>
        <c:crossBetween val="between"/>
      </c:valAx>
      <c:catAx>
        <c:axId val="759807279"/>
        <c:scaling>
          <c:orientation val="minMax"/>
        </c:scaling>
        <c:delete val="1"/>
        <c:axPos val="b"/>
        <c:numFmt formatCode="General" sourceLinked="1"/>
        <c:majorTickMark val="out"/>
        <c:minorTickMark val="none"/>
        <c:tickLblPos val="nextTo"/>
        <c:crossAx val="759812687"/>
        <c:crosses val="autoZero"/>
        <c:auto val="1"/>
        <c:lblAlgn val="ctr"/>
        <c:lblOffset val="100"/>
        <c:noMultiLvlLbl val="0"/>
      </c:catAx>
      <c:spPr>
        <a:noFill/>
        <a:ln>
          <a:noFill/>
        </a:ln>
        <a:effectLst/>
      </c:spPr>
    </c:plotArea>
    <c:legend>
      <c:legendPos val="b"/>
      <c:legendEntry>
        <c:idx val="2"/>
        <c:delete val="1"/>
      </c:legendEntry>
      <c:legendEntry>
        <c:idx val="3"/>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1000"/>
              <a:t>METAS ALCANZADAS DURANTE EL CUARTO TRIMESTRE DEL 2025 EN UNIDADES Y PORCENTAJES POR ACTIVIDAD</a:t>
            </a:r>
          </a:p>
        </c:rich>
      </c:tx>
      <c:layout>
        <c:manualLayout>
          <c:xMode val="edge"/>
          <c:yMode val="edge"/>
          <c:x val="0.11879433209701622"/>
          <c:y val="3.1500099212910908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5.6508756420573875E-2"/>
          <c:y val="0.2257507110258615"/>
          <c:w val="0.8520169877091216"/>
          <c:h val="0.59086869171241485"/>
        </c:manualLayout>
      </c:layout>
      <c:barChart>
        <c:barDir val="col"/>
        <c:grouping val="clustered"/>
        <c:varyColors val="0"/>
        <c:ser>
          <c:idx val="0"/>
          <c:order val="0"/>
          <c:tx>
            <c:strRef>
              <c:f>GEAVIG!$B$4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GEAVIG!$C$3</c:f>
              <c:strCache>
                <c:ptCount val="1"/>
                <c:pt idx="0">
                  <c:v>Actividad 1</c:v>
                </c:pt>
              </c:strCache>
            </c:strRef>
          </c:cat>
          <c:val>
            <c:numRef>
              <c:f>GEAVIG!$C$4</c:f>
              <c:numCache>
                <c:formatCode>General</c:formatCode>
                <c:ptCount val="1"/>
                <c:pt idx="0">
                  <c:v>94</c:v>
                </c:pt>
              </c:numCache>
            </c:numRef>
          </c:val>
          <c:extLst>
            <c:ext xmlns:c16="http://schemas.microsoft.com/office/drawing/2014/chart" uri="{C3380CC4-5D6E-409C-BE32-E72D297353CC}">
              <c16:uniqueId val="{00000000-3E20-4D9B-84D3-B457423E63C2}"/>
            </c:ext>
          </c:extLst>
        </c:ser>
        <c:ser>
          <c:idx val="1"/>
          <c:order val="1"/>
          <c:tx>
            <c:strRef>
              <c:f>GEAVIG!$B$5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GEAVIG!$C$3</c:f>
              <c:strCache>
                <c:ptCount val="1"/>
                <c:pt idx="0">
                  <c:v>Actividad 1</c:v>
                </c:pt>
              </c:strCache>
            </c:strRef>
          </c:cat>
          <c:val>
            <c:numRef>
              <c:f>GEAVIG!$C$5</c:f>
              <c:numCache>
                <c:formatCode>#,##0</c:formatCode>
                <c:ptCount val="1"/>
                <c:pt idx="0">
                  <c:v>102</c:v>
                </c:pt>
              </c:numCache>
            </c:numRef>
          </c:val>
          <c:extLst>
            <c:ext xmlns:c16="http://schemas.microsoft.com/office/drawing/2014/chart" uri="{C3380CC4-5D6E-409C-BE32-E72D297353CC}">
              <c16:uniqueId val="{00000001-3E20-4D9B-84D3-B457423E63C2}"/>
            </c:ext>
          </c:extLst>
        </c:ser>
        <c:dLbls>
          <c:showLegendKey val="0"/>
          <c:showVal val="1"/>
          <c:showCatName val="0"/>
          <c:showSerName val="0"/>
          <c:showPercent val="0"/>
          <c:showBubbleSize val="0"/>
        </c:dLbls>
        <c:gapWidth val="219"/>
        <c:axId val="125766480"/>
        <c:axId val="1257653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6.3554186028845938E-2"/>
                  <c:y val="-3.6291669422580858E-2"/>
                </c:manualLayout>
              </c:layout>
              <c:tx>
                <c:rich>
                  <a:bodyPr/>
                  <a:lstStyle/>
                  <a:p>
                    <a:fld id="{37B99BA9-331F-494D-B2A5-DEC0FC843460}" type="VALUE">
                      <a:rPr lang="en-US"/>
                      <a:pPr/>
                      <a:t>[VALOR]</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3E20-4D9B-84D3-B457423E63C2}"/>
                </c:ext>
              </c:extLst>
            </c:dLbl>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GEAVIG!$C$3</c:f>
              <c:strCache>
                <c:ptCount val="1"/>
                <c:pt idx="0">
                  <c:v>Actividad 1</c:v>
                </c:pt>
              </c:strCache>
            </c:strRef>
          </c:cat>
          <c:val>
            <c:numRef>
              <c:f>GEAVIG!$C$6</c:f>
              <c:numCache>
                <c:formatCode>0.00%</c:formatCode>
                <c:ptCount val="1"/>
                <c:pt idx="0">
                  <c:v>1.0851063829787233</c:v>
                </c:pt>
              </c:numCache>
            </c:numRef>
          </c:val>
          <c:smooth val="0"/>
          <c:extLst>
            <c:ext xmlns:c16="http://schemas.microsoft.com/office/drawing/2014/chart" uri="{C3380CC4-5D6E-409C-BE32-E72D297353CC}">
              <c16:uniqueId val="{00000003-3E20-4D9B-84D3-B457423E63C2}"/>
            </c:ext>
          </c:extLst>
        </c:ser>
        <c:dLbls>
          <c:showLegendKey val="0"/>
          <c:showVal val="0"/>
          <c:showCatName val="0"/>
          <c:showSerName val="0"/>
          <c:showPercent val="0"/>
          <c:showBubbleSize val="0"/>
        </c:dLbls>
        <c:marker val="1"/>
        <c:smooth val="0"/>
        <c:axId val="125757856"/>
        <c:axId val="125762168"/>
      </c:lineChart>
      <c:catAx>
        <c:axId val="12576648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65304"/>
        <c:crosses val="autoZero"/>
        <c:auto val="1"/>
        <c:lblAlgn val="ctr"/>
        <c:lblOffset val="100"/>
        <c:noMultiLvlLbl val="0"/>
      </c:catAx>
      <c:valAx>
        <c:axId val="1257653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66480"/>
        <c:crosses val="autoZero"/>
        <c:crossBetween val="between"/>
      </c:valAx>
      <c:valAx>
        <c:axId val="125762168"/>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57856"/>
        <c:crosses val="max"/>
        <c:crossBetween val="between"/>
      </c:valAx>
      <c:catAx>
        <c:axId val="125757856"/>
        <c:scaling>
          <c:orientation val="minMax"/>
        </c:scaling>
        <c:delete val="1"/>
        <c:axPos val="t"/>
        <c:numFmt formatCode="General" sourceLinked="1"/>
        <c:majorTickMark val="out"/>
        <c:minorTickMark val="none"/>
        <c:tickLblPos val="nextTo"/>
        <c:crossAx val="125762168"/>
        <c:crosses val="max"/>
        <c:auto val="1"/>
        <c:lblAlgn val="ctr"/>
        <c:lblOffset val="100"/>
        <c:noMultiLvlLbl val="0"/>
      </c:catAx>
      <c:spPr>
        <a:noFill/>
        <a:ln>
          <a:noFill/>
        </a:ln>
        <a:effectLst/>
      </c:spPr>
    </c:plotArea>
    <c:legend>
      <c:legendPos val="b"/>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1000"/>
              <a:t>METAS LOGRADAS POR TRIMESTRE Y ACUMULADO ANUAL DE LAS ACTIVIDADES PROGRAMADAS EN EL 2025.</a:t>
            </a:r>
          </a:p>
        </c:rich>
      </c:tx>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6.5309569186061428E-2"/>
          <c:y val="0.20426454510326014"/>
          <c:w val="0.8693921115940394"/>
          <c:h val="0.61225723983110381"/>
        </c:manualLayout>
      </c:layout>
      <c:barChart>
        <c:barDir val="col"/>
        <c:grouping val="clustered"/>
        <c:varyColors val="0"/>
        <c:ser>
          <c:idx val="0"/>
          <c:order val="0"/>
          <c:tx>
            <c:strRef>
              <c:f>GEAVIG!$E$4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GEAVIG!$F$3</c:f>
              <c:strCache>
                <c:ptCount val="1"/>
                <c:pt idx="0">
                  <c:v>Componente</c:v>
                </c:pt>
              </c:strCache>
            </c:strRef>
          </c:cat>
          <c:val>
            <c:numRef>
              <c:f>GEAVIG!$F$4</c:f>
              <c:numCache>
                <c:formatCode>General</c:formatCode>
                <c:ptCount val="1"/>
                <c:pt idx="0">
                  <c:v>365</c:v>
                </c:pt>
              </c:numCache>
            </c:numRef>
          </c:val>
          <c:extLst>
            <c:ext xmlns:c16="http://schemas.microsoft.com/office/drawing/2014/chart" uri="{C3380CC4-5D6E-409C-BE32-E72D297353CC}">
              <c16:uniqueId val="{00000000-9DBE-47A4-AF5A-4E62C8616878}"/>
            </c:ext>
          </c:extLst>
        </c:ser>
        <c:ser>
          <c:idx val="1"/>
          <c:order val="1"/>
          <c:tx>
            <c:strRef>
              <c:f>GEAVIG!$E$5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GEAVIG!$F$3</c:f>
              <c:strCache>
                <c:ptCount val="1"/>
                <c:pt idx="0">
                  <c:v>Componente</c:v>
                </c:pt>
              </c:strCache>
            </c:strRef>
          </c:cat>
          <c:val>
            <c:numRef>
              <c:f>GEAVIG!$F$5</c:f>
              <c:numCache>
                <c:formatCode>General</c:formatCode>
                <c:ptCount val="1"/>
                <c:pt idx="0">
                  <c:v>102</c:v>
                </c:pt>
              </c:numCache>
            </c:numRef>
          </c:val>
          <c:extLst>
            <c:ext xmlns:c16="http://schemas.microsoft.com/office/drawing/2014/chart" uri="{C3380CC4-5D6E-409C-BE32-E72D297353CC}">
              <c16:uniqueId val="{00000001-9DBE-47A4-AF5A-4E62C8616878}"/>
            </c:ext>
          </c:extLst>
        </c:ser>
        <c:dLbls>
          <c:showLegendKey val="0"/>
          <c:showVal val="1"/>
          <c:showCatName val="0"/>
          <c:showSerName val="0"/>
          <c:showPercent val="0"/>
          <c:showBubbleSize val="0"/>
        </c:dLbls>
        <c:gapWidth val="219"/>
        <c:overlap val="-27"/>
        <c:axId val="125761776"/>
        <c:axId val="12575942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4.0919840286996891E-2"/>
                  <c:y val="-1.624981659551168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DBE-47A4-AF5A-4E62C8616878}"/>
                </c:ext>
              </c:extLst>
            </c:dLbl>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GEAVIG!$F$3</c:f>
              <c:strCache>
                <c:ptCount val="1"/>
                <c:pt idx="0">
                  <c:v>Componente</c:v>
                </c:pt>
              </c:strCache>
            </c:strRef>
          </c:cat>
          <c:val>
            <c:numRef>
              <c:f>GEAVIG!$F$6</c:f>
              <c:numCache>
                <c:formatCode>0.00%</c:formatCode>
                <c:ptCount val="1"/>
                <c:pt idx="0">
                  <c:v>0.27945205479452057</c:v>
                </c:pt>
              </c:numCache>
            </c:numRef>
          </c:val>
          <c:smooth val="0"/>
          <c:extLst>
            <c:ext xmlns:c16="http://schemas.microsoft.com/office/drawing/2014/chart" uri="{C3380CC4-5D6E-409C-BE32-E72D297353CC}">
              <c16:uniqueId val="{00000003-9DBE-47A4-AF5A-4E62C8616878}"/>
            </c:ext>
          </c:extLst>
        </c:ser>
        <c:dLbls>
          <c:showLegendKey val="0"/>
          <c:showVal val="1"/>
          <c:showCatName val="0"/>
          <c:showSerName val="0"/>
          <c:showPercent val="0"/>
          <c:showBubbleSize val="0"/>
        </c:dLbls>
        <c:marker val="1"/>
        <c:smooth val="0"/>
        <c:axId val="125758248"/>
        <c:axId val="125764520"/>
      </c:lineChart>
      <c:catAx>
        <c:axId val="12576177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59424"/>
        <c:crosses val="autoZero"/>
        <c:auto val="0"/>
        <c:lblAlgn val="ctr"/>
        <c:lblOffset val="100"/>
        <c:noMultiLvlLbl val="0"/>
      </c:catAx>
      <c:valAx>
        <c:axId val="12575942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61776"/>
        <c:crosses val="autoZero"/>
        <c:crossBetween val="between"/>
      </c:valAx>
      <c:valAx>
        <c:axId val="125764520"/>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25758248"/>
        <c:crosses val="max"/>
        <c:crossBetween val="between"/>
      </c:valAx>
      <c:catAx>
        <c:axId val="125758248"/>
        <c:scaling>
          <c:orientation val="minMax"/>
        </c:scaling>
        <c:delete val="1"/>
        <c:axPos val="b"/>
        <c:numFmt formatCode="General" sourceLinked="1"/>
        <c:majorTickMark val="none"/>
        <c:minorTickMark val="none"/>
        <c:tickLblPos val="nextTo"/>
        <c:crossAx val="125764520"/>
        <c:crosses val="autoZero"/>
        <c:auto val="0"/>
        <c:lblAlgn val="ctr"/>
        <c:lblOffset val="100"/>
        <c:noMultiLvlLbl val="0"/>
      </c:catAx>
      <c:spPr>
        <a:noFill/>
        <a:ln>
          <a:noFill/>
        </a:ln>
        <a:effectLst/>
      </c:spPr>
    </c:plotArea>
    <c:legend>
      <c:legendPos val="b"/>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1000"/>
              <a:t>METAS LOGRADAS POR TRIMESTRE Y ACUMULADO ANUAL DE LAS ACTIVIDADES PROGRAMADAS EN EL 2025</a:t>
            </a:r>
          </a:p>
        </c:rich>
      </c:tx>
      <c:layout>
        <c:manualLayout>
          <c:xMode val="edge"/>
          <c:yMode val="edge"/>
          <c:x val="0.12235886149991211"/>
          <c:y val="1.6819849589829166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barChart>
        <c:barDir val="col"/>
        <c:grouping val="clustered"/>
        <c:varyColors val="0"/>
        <c:ser>
          <c:idx val="0"/>
          <c:order val="0"/>
          <c:tx>
            <c:strRef>
              <c:f>SUBSECRETARÍA!$E$4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SUBSECRETARÍA!$F$3</c:f>
              <c:strCache>
                <c:ptCount val="1"/>
                <c:pt idx="0">
                  <c:v>Componente</c:v>
                </c:pt>
              </c:strCache>
            </c:strRef>
          </c:cat>
          <c:val>
            <c:numRef>
              <c:f>SUBSECRETARÍA!$F$4</c:f>
              <c:numCache>
                <c:formatCode>General</c:formatCode>
                <c:ptCount val="1"/>
                <c:pt idx="0">
                  <c:v>542</c:v>
                </c:pt>
              </c:numCache>
            </c:numRef>
          </c:val>
          <c:extLst>
            <c:ext xmlns:c16="http://schemas.microsoft.com/office/drawing/2014/chart" uri="{C3380CC4-5D6E-409C-BE32-E72D297353CC}">
              <c16:uniqueId val="{00000000-7070-4F74-9A4E-B9A3DF9CDCF9}"/>
            </c:ext>
          </c:extLst>
        </c:ser>
        <c:ser>
          <c:idx val="1"/>
          <c:order val="1"/>
          <c:tx>
            <c:strRef>
              <c:f>SUBSECRETARÍA!$E$5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SUBSECRETARÍA!$F$3</c:f>
              <c:strCache>
                <c:ptCount val="1"/>
                <c:pt idx="0">
                  <c:v>Componente</c:v>
                </c:pt>
              </c:strCache>
            </c:strRef>
          </c:cat>
          <c:val>
            <c:numRef>
              <c:f>SUBSECRETARÍA!$F$5</c:f>
              <c:numCache>
                <c:formatCode>#,##0</c:formatCode>
                <c:ptCount val="1"/>
                <c:pt idx="0">
                  <c:v>918</c:v>
                </c:pt>
              </c:numCache>
            </c:numRef>
          </c:val>
          <c:extLst>
            <c:ext xmlns:c16="http://schemas.microsoft.com/office/drawing/2014/chart" uri="{C3380CC4-5D6E-409C-BE32-E72D297353CC}">
              <c16:uniqueId val="{00000001-7070-4F74-9A4E-B9A3DF9CDCF9}"/>
            </c:ext>
          </c:extLst>
        </c:ser>
        <c:dLbls>
          <c:showLegendKey val="0"/>
          <c:showVal val="1"/>
          <c:showCatName val="0"/>
          <c:showSerName val="0"/>
          <c:showPercent val="0"/>
          <c:showBubbleSize val="0"/>
        </c:dLbls>
        <c:gapWidth val="219"/>
        <c:overlap val="-27"/>
        <c:axId val="136566920"/>
        <c:axId val="13770964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5.4731008190185712E-2"/>
                  <c:y val="-7.0157562985835115E-2"/>
                </c:manualLayout>
              </c:layout>
              <c:numFmt formatCode="0.00%" sourceLinked="0"/>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7070-4F74-9A4E-B9A3DF9CDCF9}"/>
                </c:ext>
              </c:extLst>
            </c:dLbl>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SUBSECRETARÍA!$F$3</c:f>
              <c:strCache>
                <c:ptCount val="1"/>
                <c:pt idx="0">
                  <c:v>Componente</c:v>
                </c:pt>
              </c:strCache>
            </c:strRef>
          </c:cat>
          <c:val>
            <c:numRef>
              <c:f>SUBSECRETARÍA!$F$6</c:f>
              <c:numCache>
                <c:formatCode>0.00%</c:formatCode>
                <c:ptCount val="1"/>
                <c:pt idx="0">
                  <c:v>1.6937269372693726</c:v>
                </c:pt>
              </c:numCache>
            </c:numRef>
          </c:val>
          <c:smooth val="0"/>
          <c:extLst>
            <c:ext xmlns:c16="http://schemas.microsoft.com/office/drawing/2014/chart" uri="{C3380CC4-5D6E-409C-BE32-E72D297353CC}">
              <c16:uniqueId val="{00000003-7070-4F74-9A4E-B9A3DF9CDCF9}"/>
            </c:ext>
          </c:extLst>
        </c:ser>
        <c:dLbls>
          <c:showLegendKey val="0"/>
          <c:showVal val="1"/>
          <c:showCatName val="0"/>
          <c:showSerName val="0"/>
          <c:showPercent val="0"/>
          <c:showBubbleSize val="0"/>
        </c:dLbls>
        <c:marker val="1"/>
        <c:smooth val="0"/>
        <c:axId val="137709248"/>
        <c:axId val="137701016"/>
      </c:lineChart>
      <c:catAx>
        <c:axId val="1365669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9640"/>
        <c:crosses val="autoZero"/>
        <c:auto val="0"/>
        <c:lblAlgn val="ctr"/>
        <c:lblOffset val="100"/>
        <c:noMultiLvlLbl val="0"/>
      </c:catAx>
      <c:valAx>
        <c:axId val="13770964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6566920"/>
        <c:crosses val="autoZero"/>
        <c:crossBetween val="between"/>
      </c:valAx>
      <c:valAx>
        <c:axId val="137701016"/>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9248"/>
        <c:crosses val="max"/>
        <c:crossBetween val="between"/>
      </c:valAx>
      <c:catAx>
        <c:axId val="137709248"/>
        <c:scaling>
          <c:orientation val="minMax"/>
        </c:scaling>
        <c:delete val="1"/>
        <c:axPos val="b"/>
        <c:numFmt formatCode="General" sourceLinked="1"/>
        <c:majorTickMark val="none"/>
        <c:minorTickMark val="none"/>
        <c:tickLblPos val="nextTo"/>
        <c:crossAx val="137701016"/>
        <c:crosses val="autoZero"/>
        <c:auto val="0"/>
        <c:lblAlgn val="ctr"/>
        <c:lblOffset val="100"/>
        <c:noMultiLvlLbl val="0"/>
      </c:catAx>
      <c:spPr>
        <a:noFill/>
        <a:ln>
          <a:noFill/>
        </a:ln>
        <a:effectLst/>
      </c:spPr>
    </c:plotArea>
    <c:legend>
      <c:legendPos val="b"/>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1000"/>
              <a:t>METAS ALCANZADAS DURANTE EL CUARTO TRIMESTRE DEL 2025 EN UNIDADES Y PORCENTAJES POR ACTIVIDAD</a:t>
            </a:r>
          </a:p>
        </c:rich>
      </c:tx>
      <c:layout>
        <c:manualLayout>
          <c:xMode val="edge"/>
          <c:yMode val="edge"/>
          <c:x val="0.13929512950033551"/>
          <c:y val="2.7715283225140979E-2"/>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8.5042509081581188E-2"/>
          <c:y val="0.25933786256312202"/>
          <c:w val="0.79195438194453516"/>
          <c:h val="0.58918378585258957"/>
        </c:manualLayout>
      </c:layout>
      <c:barChart>
        <c:barDir val="col"/>
        <c:grouping val="clustered"/>
        <c:varyColors val="0"/>
        <c:ser>
          <c:idx val="0"/>
          <c:order val="0"/>
          <c:tx>
            <c:strRef>
              <c:f>SUBSECRETARÍA!$B$4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SUBSECRETARÍA!$C$3</c:f>
              <c:strCache>
                <c:ptCount val="1"/>
                <c:pt idx="0">
                  <c:v>Actividad 1</c:v>
                </c:pt>
              </c:strCache>
            </c:strRef>
          </c:cat>
          <c:val>
            <c:numRef>
              <c:f>SUBSECRETARÍA!$C$4</c:f>
              <c:numCache>
                <c:formatCode>General</c:formatCode>
                <c:ptCount val="1"/>
                <c:pt idx="0">
                  <c:v>553</c:v>
                </c:pt>
              </c:numCache>
            </c:numRef>
          </c:val>
          <c:extLst>
            <c:ext xmlns:c16="http://schemas.microsoft.com/office/drawing/2014/chart" uri="{C3380CC4-5D6E-409C-BE32-E72D297353CC}">
              <c16:uniqueId val="{00000000-099B-42D6-9069-E25A2D8997D3}"/>
            </c:ext>
          </c:extLst>
        </c:ser>
        <c:ser>
          <c:idx val="1"/>
          <c:order val="1"/>
          <c:tx>
            <c:strRef>
              <c:f>SUBSECRETARÍA!$B$5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SUBSECRETARÍA!$C$3</c:f>
              <c:strCache>
                <c:ptCount val="1"/>
                <c:pt idx="0">
                  <c:v>Actividad 1</c:v>
                </c:pt>
              </c:strCache>
            </c:strRef>
          </c:cat>
          <c:val>
            <c:numRef>
              <c:f>SUBSECRETARÍA!$C$5</c:f>
              <c:numCache>
                <c:formatCode>#,##0</c:formatCode>
                <c:ptCount val="1"/>
                <c:pt idx="0">
                  <c:v>320</c:v>
                </c:pt>
              </c:numCache>
            </c:numRef>
          </c:val>
          <c:extLst>
            <c:ext xmlns:c16="http://schemas.microsoft.com/office/drawing/2014/chart" uri="{C3380CC4-5D6E-409C-BE32-E72D297353CC}">
              <c16:uniqueId val="{00000001-099B-42D6-9069-E25A2D8997D3}"/>
            </c:ext>
          </c:extLst>
        </c:ser>
        <c:dLbls>
          <c:showLegendKey val="0"/>
          <c:showVal val="1"/>
          <c:showCatName val="0"/>
          <c:showSerName val="0"/>
          <c:showPercent val="0"/>
          <c:showBubbleSize val="0"/>
        </c:dLbls>
        <c:gapWidth val="219"/>
        <c:axId val="137704544"/>
        <c:axId val="13770180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175370074571551"/>
                  <c:y val="4.6686163778973118E-2"/>
                </c:manualLayout>
              </c:layout>
              <c:showLegendKey val="0"/>
              <c:showVal val="1"/>
              <c:showCatName val="0"/>
              <c:showSerName val="0"/>
              <c:showPercent val="0"/>
              <c:showBubbleSize val="0"/>
              <c:extLst>
                <c:ext xmlns:c15="http://schemas.microsoft.com/office/drawing/2012/chart" uri="{CE6537A1-D6FC-4f65-9D91-7224C49458BB}">
                  <c15:layout>
                    <c:manualLayout>
                      <c:w val="0.20597444430992709"/>
                      <c:h val="0.10611446021474814"/>
                    </c:manualLayout>
                  </c15:layout>
                </c:ext>
                <c:ext xmlns:c16="http://schemas.microsoft.com/office/drawing/2014/chart" uri="{C3380CC4-5D6E-409C-BE32-E72D297353CC}">
                  <c16:uniqueId val="{00000002-099B-42D6-9069-E25A2D8997D3}"/>
                </c:ext>
              </c:extLst>
            </c:dLbl>
            <c:spPr>
              <a:noFill/>
              <a:ln>
                <a:noFill/>
              </a:ln>
              <a:effectLst/>
            </c:spPr>
            <c:txPr>
              <a:bodyPr rot="0" spcFirstLastPara="1" vertOverflow="ellipsis" vert="horz" wrap="square" anchor="ctr" anchorCtr="1"/>
              <a:lstStyle/>
              <a:p>
                <a:pPr>
                  <a:defRPr sz="10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SUBSECRETARÍA!$C$3</c:f>
              <c:strCache>
                <c:ptCount val="1"/>
                <c:pt idx="0">
                  <c:v>Actividad 1</c:v>
                </c:pt>
              </c:strCache>
            </c:strRef>
          </c:cat>
          <c:val>
            <c:numRef>
              <c:f>SUBSECRETARÍA!$C$6</c:f>
              <c:numCache>
                <c:formatCode>0.00%</c:formatCode>
                <c:ptCount val="1"/>
                <c:pt idx="0">
                  <c:v>0.57866184448462932</c:v>
                </c:pt>
              </c:numCache>
            </c:numRef>
          </c:val>
          <c:smooth val="0"/>
          <c:extLst>
            <c:ext xmlns:c16="http://schemas.microsoft.com/office/drawing/2014/chart" uri="{C3380CC4-5D6E-409C-BE32-E72D297353CC}">
              <c16:uniqueId val="{00000003-099B-42D6-9069-E25A2D8997D3}"/>
            </c:ext>
          </c:extLst>
        </c:ser>
        <c:dLbls>
          <c:showLegendKey val="0"/>
          <c:showVal val="0"/>
          <c:showCatName val="0"/>
          <c:showSerName val="0"/>
          <c:showPercent val="0"/>
          <c:showBubbleSize val="0"/>
        </c:dLbls>
        <c:marker val="1"/>
        <c:smooth val="0"/>
        <c:axId val="137710032"/>
        <c:axId val="137700624"/>
      </c:lineChart>
      <c:catAx>
        <c:axId val="137704544"/>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1800"/>
        <c:crosses val="autoZero"/>
        <c:auto val="1"/>
        <c:lblAlgn val="ctr"/>
        <c:lblOffset val="100"/>
        <c:noMultiLvlLbl val="0"/>
      </c:catAx>
      <c:valAx>
        <c:axId val="1377018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4544"/>
        <c:crosses val="autoZero"/>
        <c:crossBetween val="between"/>
      </c:valAx>
      <c:valAx>
        <c:axId val="137700624"/>
        <c:scaling>
          <c:orientation val="minMax"/>
        </c:scaling>
        <c:delete val="0"/>
        <c:axPos val="r"/>
        <c:numFmt formatCode="0.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10032"/>
        <c:crosses val="max"/>
        <c:crossBetween val="between"/>
      </c:valAx>
      <c:catAx>
        <c:axId val="137710032"/>
        <c:scaling>
          <c:orientation val="minMax"/>
        </c:scaling>
        <c:delete val="1"/>
        <c:axPos val="t"/>
        <c:numFmt formatCode="General" sourceLinked="1"/>
        <c:majorTickMark val="out"/>
        <c:minorTickMark val="none"/>
        <c:tickLblPos val="nextTo"/>
        <c:crossAx val="137700624"/>
        <c:crosses val="max"/>
        <c:auto val="1"/>
        <c:lblAlgn val="ctr"/>
        <c:lblOffset val="100"/>
        <c:noMultiLvlLbl val="0"/>
      </c:catAx>
      <c:spPr>
        <a:noFill/>
        <a:ln>
          <a:noFill/>
        </a:ln>
        <a:effectLst/>
      </c:spPr>
    </c:plotArea>
    <c:legend>
      <c:legendPos val="b"/>
      <c:legendEntry>
        <c:idx val="2"/>
        <c:delete val="1"/>
      </c:legendEntry>
      <c:layout>
        <c:manualLayout>
          <c:xMode val="edge"/>
          <c:yMode val="edge"/>
          <c:x val="6.4800302559322079E-2"/>
          <c:y val="0.91550169172302642"/>
          <c:w val="0.87039917677342471"/>
          <c:h val="7.977116142648170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a:t>METAS LOGRADAS POR TRIMESTRE Y ACUMULADO ANUAL DE LAS ACTIVIDADES PROGRAMADAS EN EL 2025.</a:t>
            </a:r>
          </a:p>
        </c:rich>
      </c:tx>
      <c:layout>
        <c:manualLayout>
          <c:xMode val="edge"/>
          <c:yMode val="edge"/>
          <c:x val="0.1500892453921833"/>
          <c:y val="2.4340719696389464E-2"/>
        </c:manualLayout>
      </c:layout>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barChart>
        <c:barDir val="col"/>
        <c:grouping val="clustered"/>
        <c:varyColors val="0"/>
        <c:ser>
          <c:idx val="0"/>
          <c:order val="0"/>
          <c:tx>
            <c:strRef>
              <c:f>'POL. SEG. CIUDADANA'!$F$4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CIUDADANA'!$G$3</c:f>
              <c:strCache>
                <c:ptCount val="1"/>
                <c:pt idx="0">
                  <c:v>Componente</c:v>
                </c:pt>
              </c:strCache>
            </c:strRef>
          </c:cat>
          <c:val>
            <c:numRef>
              <c:f>'POL. SEG. CIUDADANA'!$G$4</c:f>
              <c:numCache>
                <c:formatCode>#,##0</c:formatCode>
                <c:ptCount val="1"/>
                <c:pt idx="0">
                  <c:v>2208</c:v>
                </c:pt>
              </c:numCache>
            </c:numRef>
          </c:val>
          <c:extLst>
            <c:ext xmlns:c16="http://schemas.microsoft.com/office/drawing/2014/chart" uri="{C3380CC4-5D6E-409C-BE32-E72D297353CC}">
              <c16:uniqueId val="{00000000-C0E6-4CB3-9BF6-C2032C0ED4B9}"/>
            </c:ext>
          </c:extLst>
        </c:ser>
        <c:ser>
          <c:idx val="1"/>
          <c:order val="1"/>
          <c:tx>
            <c:strRef>
              <c:f>'POL. SEG. CIUDADANA'!$F$5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CIUDADANA'!$G$3</c:f>
              <c:strCache>
                <c:ptCount val="1"/>
                <c:pt idx="0">
                  <c:v>Componente</c:v>
                </c:pt>
              </c:strCache>
            </c:strRef>
          </c:cat>
          <c:val>
            <c:numRef>
              <c:f>'POL. SEG. CIUDADANA'!$G$5</c:f>
              <c:numCache>
                <c:formatCode>#,##0</c:formatCode>
                <c:ptCount val="1"/>
                <c:pt idx="0">
                  <c:v>2208</c:v>
                </c:pt>
              </c:numCache>
            </c:numRef>
          </c:val>
          <c:extLst>
            <c:ext xmlns:c16="http://schemas.microsoft.com/office/drawing/2014/chart" uri="{C3380CC4-5D6E-409C-BE32-E72D297353CC}">
              <c16:uniqueId val="{00000001-C0E6-4CB3-9BF6-C2032C0ED4B9}"/>
            </c:ext>
          </c:extLst>
        </c:ser>
        <c:dLbls>
          <c:showLegendKey val="0"/>
          <c:showVal val="1"/>
          <c:showCatName val="0"/>
          <c:showSerName val="0"/>
          <c:showPercent val="0"/>
          <c:showBubbleSize val="0"/>
        </c:dLbls>
        <c:gapWidth val="219"/>
        <c:overlap val="-27"/>
        <c:axId val="137706112"/>
        <c:axId val="137711600"/>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8.7081522745131687E-2"/>
                  <c:y val="-7.4165590596275768E-2"/>
                </c:manualLayout>
              </c:layout>
              <c:showLegendKey val="0"/>
              <c:showVal val="1"/>
              <c:showCatName val="0"/>
              <c:showSerName val="0"/>
              <c:showPercent val="0"/>
              <c:showBubbleSize val="0"/>
              <c:extLst>
                <c:ext xmlns:c15="http://schemas.microsoft.com/office/drawing/2012/chart" uri="{CE6537A1-D6FC-4f65-9D91-7224C49458BB}">
                  <c15:layout>
                    <c:manualLayout>
                      <c:w val="0.14345320929808852"/>
                      <c:h val="0.12182067504116602"/>
                    </c:manualLayout>
                  </c15:layout>
                </c:ext>
                <c:ext xmlns:c16="http://schemas.microsoft.com/office/drawing/2014/chart" uri="{C3380CC4-5D6E-409C-BE32-E72D297353CC}">
                  <c16:uniqueId val="{00000002-C0E6-4CB3-9BF6-C2032C0ED4B9}"/>
                </c:ext>
              </c:extLst>
            </c:dLbl>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CIUDADANA'!$G$3</c:f>
              <c:strCache>
                <c:ptCount val="1"/>
                <c:pt idx="0">
                  <c:v>Componente</c:v>
                </c:pt>
              </c:strCache>
            </c:strRef>
          </c:cat>
          <c:val>
            <c:numRef>
              <c:f>'POL. SEG. CIUDADANA'!$G$6</c:f>
              <c:numCache>
                <c:formatCode>0.00%</c:formatCode>
                <c:ptCount val="1"/>
                <c:pt idx="0">
                  <c:v>1</c:v>
                </c:pt>
              </c:numCache>
            </c:numRef>
          </c:val>
          <c:smooth val="0"/>
          <c:extLst>
            <c:ext xmlns:c16="http://schemas.microsoft.com/office/drawing/2014/chart" uri="{C3380CC4-5D6E-409C-BE32-E72D297353CC}">
              <c16:uniqueId val="{00000003-C0E6-4CB3-9BF6-C2032C0ED4B9}"/>
            </c:ext>
          </c:extLst>
        </c:ser>
        <c:dLbls>
          <c:showLegendKey val="0"/>
          <c:showVal val="1"/>
          <c:showCatName val="0"/>
          <c:showSerName val="0"/>
          <c:showPercent val="0"/>
          <c:showBubbleSize val="0"/>
        </c:dLbls>
        <c:marker val="1"/>
        <c:smooth val="0"/>
        <c:axId val="137701408"/>
        <c:axId val="137700232"/>
      </c:lineChart>
      <c:catAx>
        <c:axId val="137706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11600"/>
        <c:crosses val="autoZero"/>
        <c:auto val="0"/>
        <c:lblAlgn val="ctr"/>
        <c:lblOffset val="100"/>
        <c:noMultiLvlLbl val="0"/>
      </c:catAx>
      <c:valAx>
        <c:axId val="137711600"/>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6112"/>
        <c:crosses val="autoZero"/>
        <c:crossBetween val="between"/>
      </c:valAx>
      <c:valAx>
        <c:axId val="137700232"/>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1408"/>
        <c:crosses val="max"/>
        <c:crossBetween val="between"/>
      </c:valAx>
      <c:catAx>
        <c:axId val="137701408"/>
        <c:scaling>
          <c:orientation val="minMax"/>
        </c:scaling>
        <c:delete val="1"/>
        <c:axPos val="b"/>
        <c:numFmt formatCode="General" sourceLinked="1"/>
        <c:majorTickMark val="none"/>
        <c:minorTickMark val="none"/>
        <c:tickLblPos val="nextTo"/>
        <c:crossAx val="137700232"/>
        <c:crosses val="autoZero"/>
        <c:auto val="0"/>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5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50"/>
              <a:t>METAS ALCANZADAS DURANTE EL CUARTO TRIMESTRE DEL 2025 EN UNIDADES Y PORCENTAJES POR ACTIVIDAD</a:t>
            </a:r>
          </a:p>
        </c:rich>
      </c:tx>
      <c:layout>
        <c:manualLayout>
          <c:xMode val="edge"/>
          <c:yMode val="edge"/>
          <c:x val="0.10559645099218987"/>
          <c:y val="1.9437981606940371E-3"/>
        </c:manualLayout>
      </c:layout>
      <c:overlay val="0"/>
      <c:spPr>
        <a:noFill/>
        <a:ln>
          <a:noFill/>
        </a:ln>
        <a:effectLst/>
      </c:spPr>
      <c:txPr>
        <a:bodyPr rot="0" spcFirstLastPara="1" vertOverflow="ellipsis" vert="horz" wrap="square" anchor="ctr" anchorCtr="1"/>
        <a:lstStyle/>
        <a:p>
          <a:pPr>
            <a:defRPr sz="95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9.7942193097510441E-2"/>
          <c:y val="0.14499897801346054"/>
          <c:w val="0.81078993368058083"/>
          <c:h val="0.69279042476052366"/>
        </c:manualLayout>
      </c:layout>
      <c:barChart>
        <c:barDir val="col"/>
        <c:grouping val="clustered"/>
        <c:varyColors val="0"/>
        <c:ser>
          <c:idx val="0"/>
          <c:order val="0"/>
          <c:tx>
            <c:strRef>
              <c:f>'POL. SEG. CIUDADANA'!$B$4</c:f>
              <c:strCache>
                <c:ptCount val="1"/>
                <c:pt idx="0">
                  <c:v>Meta Planeada</c:v>
                </c:pt>
              </c:strCache>
            </c:strRef>
          </c:tx>
          <c:spPr>
            <a:solidFill>
              <a:srgbClr val="B38E5D"/>
            </a:solidFill>
            <a:ln>
              <a:noFill/>
            </a:ln>
            <a:effectLst/>
          </c:spPr>
          <c:invertIfNegative val="0"/>
          <c:dLbls>
            <c:dLbl>
              <c:idx val="1"/>
              <c:layout>
                <c:manualLayout>
                  <c:x val="-2.4394762318608074E-2"/>
                  <c:y val="-8.6453644278145681E-1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9E6-4827-A236-15BC7FDC6C7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CIUDADANA'!$C$3:$D$3</c:f>
              <c:strCache>
                <c:ptCount val="2"/>
                <c:pt idx="0">
                  <c:v>Actividad 1</c:v>
                </c:pt>
                <c:pt idx="1">
                  <c:v>Actividad 2</c:v>
                </c:pt>
              </c:strCache>
            </c:strRef>
          </c:cat>
          <c:val>
            <c:numRef>
              <c:f>'POL. SEG. CIUDADANA'!$C$4:$D$4</c:f>
              <c:numCache>
                <c:formatCode>#,##0</c:formatCode>
                <c:ptCount val="2"/>
                <c:pt idx="0">
                  <c:v>360</c:v>
                </c:pt>
                <c:pt idx="1">
                  <c:v>2754</c:v>
                </c:pt>
              </c:numCache>
            </c:numRef>
          </c:val>
          <c:extLst>
            <c:ext xmlns:c16="http://schemas.microsoft.com/office/drawing/2014/chart" uri="{C3380CC4-5D6E-409C-BE32-E72D297353CC}">
              <c16:uniqueId val="{00000001-69E6-4827-A236-15BC7FDC6C78}"/>
            </c:ext>
          </c:extLst>
        </c:ser>
        <c:ser>
          <c:idx val="1"/>
          <c:order val="1"/>
          <c:tx>
            <c:strRef>
              <c:f>'POL. SEG. CIUDADANA'!$B$5</c:f>
              <c:strCache>
                <c:ptCount val="1"/>
                <c:pt idx="0">
                  <c:v>Meta Realizada</c:v>
                </c:pt>
              </c:strCache>
            </c:strRef>
          </c:tx>
          <c:spPr>
            <a:solidFill>
              <a:srgbClr val="D4C19C"/>
            </a:solidFill>
            <a:ln>
              <a:noFill/>
            </a:ln>
            <a:effectLst/>
          </c:spPr>
          <c:invertIfNegative val="0"/>
          <c:dLbls>
            <c:dLbl>
              <c:idx val="0"/>
              <c:layout>
                <c:manualLayout>
                  <c:x val="8.1315874395359918E-3"/>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69E6-4827-A236-15BC7FDC6C78}"/>
                </c:ext>
              </c:extLst>
            </c:dLbl>
            <c:dLbl>
              <c:idx val="1"/>
              <c:layout>
                <c:manualLayout>
                  <c:x val="2.1684233172095876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9E6-4827-A236-15BC7FDC6C78}"/>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CIUDADANA'!$C$3:$D$3</c:f>
              <c:strCache>
                <c:ptCount val="2"/>
                <c:pt idx="0">
                  <c:v>Actividad 1</c:v>
                </c:pt>
                <c:pt idx="1">
                  <c:v>Actividad 2</c:v>
                </c:pt>
              </c:strCache>
            </c:strRef>
          </c:cat>
          <c:val>
            <c:numRef>
              <c:f>'POL. SEG. CIUDADANA'!$C$5:$D$5</c:f>
              <c:numCache>
                <c:formatCode>#,##0</c:formatCode>
                <c:ptCount val="2"/>
                <c:pt idx="0">
                  <c:v>465</c:v>
                </c:pt>
                <c:pt idx="1">
                  <c:v>2853</c:v>
                </c:pt>
              </c:numCache>
            </c:numRef>
          </c:val>
          <c:extLst>
            <c:ext xmlns:c16="http://schemas.microsoft.com/office/drawing/2014/chart" uri="{C3380CC4-5D6E-409C-BE32-E72D297353CC}">
              <c16:uniqueId val="{00000004-69E6-4827-A236-15BC7FDC6C78}"/>
            </c:ext>
          </c:extLst>
        </c:ser>
        <c:dLbls>
          <c:showLegendKey val="0"/>
          <c:showVal val="1"/>
          <c:showCatName val="0"/>
          <c:showSerName val="0"/>
          <c:showPercent val="0"/>
          <c:showBubbleSize val="0"/>
        </c:dLbls>
        <c:gapWidth val="219"/>
        <c:axId val="137705720"/>
        <c:axId val="137706896"/>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8.9316598652128931E-2"/>
                  <c:y val="-4.417713893687765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69E6-4827-A236-15BC7FDC6C78}"/>
                </c:ext>
              </c:extLst>
            </c:dLbl>
            <c:dLbl>
              <c:idx val="1"/>
              <c:layout>
                <c:manualLayout>
                  <c:x val="-6.383579062275628E-2"/>
                  <c:y val="8.365113591137328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69E6-4827-A236-15BC7FDC6C78}"/>
                </c:ext>
              </c:extLst>
            </c:dLbl>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SEG. CIUDADANA'!$C$3:$D$3</c:f>
              <c:strCache>
                <c:ptCount val="2"/>
                <c:pt idx="0">
                  <c:v>Actividad 1</c:v>
                </c:pt>
                <c:pt idx="1">
                  <c:v>Actividad 2</c:v>
                </c:pt>
              </c:strCache>
            </c:strRef>
          </c:cat>
          <c:val>
            <c:numRef>
              <c:f>'POL. SEG. CIUDADANA'!$C$6:$D$6</c:f>
              <c:numCache>
                <c:formatCode>0.00%</c:formatCode>
                <c:ptCount val="2"/>
                <c:pt idx="0">
                  <c:v>1.2916666666666667</c:v>
                </c:pt>
                <c:pt idx="1">
                  <c:v>1.0359477124183007</c:v>
                </c:pt>
              </c:numCache>
            </c:numRef>
          </c:val>
          <c:smooth val="0"/>
          <c:extLst>
            <c:ext xmlns:c16="http://schemas.microsoft.com/office/drawing/2014/chart" uri="{C3380CC4-5D6E-409C-BE32-E72D297353CC}">
              <c16:uniqueId val="{00000007-69E6-4827-A236-15BC7FDC6C78}"/>
            </c:ext>
          </c:extLst>
        </c:ser>
        <c:dLbls>
          <c:showLegendKey val="0"/>
          <c:showVal val="0"/>
          <c:showCatName val="0"/>
          <c:showSerName val="0"/>
          <c:showPercent val="0"/>
          <c:showBubbleSize val="0"/>
        </c:dLbls>
        <c:marker val="1"/>
        <c:smooth val="0"/>
        <c:axId val="137707680"/>
        <c:axId val="137707288"/>
      </c:lineChart>
      <c:catAx>
        <c:axId val="137705720"/>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6896"/>
        <c:crosses val="autoZero"/>
        <c:auto val="1"/>
        <c:lblAlgn val="ctr"/>
        <c:lblOffset val="100"/>
        <c:noMultiLvlLbl val="0"/>
      </c:catAx>
      <c:valAx>
        <c:axId val="13770689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5720"/>
        <c:crosses val="autoZero"/>
        <c:crossBetween val="between"/>
      </c:valAx>
      <c:valAx>
        <c:axId val="137707288"/>
        <c:scaling>
          <c:orientation val="minMax"/>
        </c:scaling>
        <c:delete val="0"/>
        <c:axPos val="r"/>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07680"/>
        <c:crosses val="max"/>
        <c:crossBetween val="between"/>
      </c:valAx>
      <c:catAx>
        <c:axId val="137707680"/>
        <c:scaling>
          <c:orientation val="minMax"/>
        </c:scaling>
        <c:delete val="1"/>
        <c:axPos val="t"/>
        <c:numFmt formatCode="General" sourceLinked="1"/>
        <c:majorTickMark val="out"/>
        <c:minorTickMark val="none"/>
        <c:tickLblPos val="nextTo"/>
        <c:crossAx val="137707288"/>
        <c:crosses val="max"/>
        <c:auto val="1"/>
        <c:lblAlgn val="ctr"/>
        <c:lblOffset val="100"/>
        <c:noMultiLvlLbl val="0"/>
      </c:catAx>
      <c:spPr>
        <a:noFill/>
        <a:ln>
          <a:noFill/>
        </a:ln>
        <a:effectLst/>
      </c:spPr>
    </c:plotArea>
    <c:legend>
      <c:legendPos val="b"/>
      <c:layout>
        <c:manualLayout>
          <c:xMode val="edge"/>
          <c:yMode val="edge"/>
          <c:x val="5.5328630637842935E-2"/>
          <c:y val="0.90200140660011663"/>
          <c:w val="0.8999999580416177"/>
          <c:h val="6.8320980675347587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900"/>
              <a:t>METAS LOGRADAS POR TRIMESTRE Y ACUMULADO ANUAL DE LAS ACTIVIDADES PROGRAMADAS EN EL 2025</a:t>
            </a:r>
          </a:p>
        </c:rich>
      </c:tx>
      <c:overlay val="0"/>
      <c:spPr>
        <a:noFill/>
        <a:ln>
          <a:noFill/>
        </a:ln>
        <a:effectLst/>
      </c:spPr>
      <c:txPr>
        <a:bodyPr rot="0" spcFirstLastPara="1" vertOverflow="ellipsis" vert="horz" wrap="square" anchor="ctr" anchorCtr="1"/>
        <a:lstStyle/>
        <a:p>
          <a:pPr>
            <a:defRPr sz="9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barChart>
        <c:barDir val="col"/>
        <c:grouping val="clustered"/>
        <c:varyColors val="0"/>
        <c:ser>
          <c:idx val="0"/>
          <c:order val="0"/>
          <c:tx>
            <c:strRef>
              <c:f>'POL. TURÍSTICA'!$F$4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TURÍSTICA'!$G$3</c:f>
              <c:strCache>
                <c:ptCount val="1"/>
                <c:pt idx="0">
                  <c:v>Componente</c:v>
                </c:pt>
              </c:strCache>
            </c:strRef>
          </c:cat>
          <c:val>
            <c:numRef>
              <c:f>'POL. TURÍSTICA'!$G$4</c:f>
              <c:numCache>
                <c:formatCode>#,##0</c:formatCode>
                <c:ptCount val="1"/>
                <c:pt idx="0">
                  <c:v>364</c:v>
                </c:pt>
              </c:numCache>
            </c:numRef>
          </c:val>
          <c:extLst>
            <c:ext xmlns:c16="http://schemas.microsoft.com/office/drawing/2014/chart" uri="{C3380CC4-5D6E-409C-BE32-E72D297353CC}">
              <c16:uniqueId val="{00000000-52CD-49B3-9F04-6C79D1C589B9}"/>
            </c:ext>
          </c:extLst>
        </c:ser>
        <c:ser>
          <c:idx val="1"/>
          <c:order val="1"/>
          <c:tx>
            <c:strRef>
              <c:f>'POL. TURÍSTICA'!$F$5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TURÍSTICA'!$G$3</c:f>
              <c:strCache>
                <c:ptCount val="1"/>
                <c:pt idx="0">
                  <c:v>Componente</c:v>
                </c:pt>
              </c:strCache>
            </c:strRef>
          </c:cat>
          <c:val>
            <c:numRef>
              <c:f>'POL. TURÍSTICA'!$G$5</c:f>
              <c:numCache>
                <c:formatCode>#,##0</c:formatCode>
                <c:ptCount val="1"/>
                <c:pt idx="0">
                  <c:v>372</c:v>
                </c:pt>
              </c:numCache>
            </c:numRef>
          </c:val>
          <c:extLst>
            <c:ext xmlns:c16="http://schemas.microsoft.com/office/drawing/2014/chart" uri="{C3380CC4-5D6E-409C-BE32-E72D297353CC}">
              <c16:uniqueId val="{00000001-52CD-49B3-9F04-6C79D1C589B9}"/>
            </c:ext>
          </c:extLst>
        </c:ser>
        <c:dLbls>
          <c:showLegendKey val="0"/>
          <c:showVal val="1"/>
          <c:showCatName val="0"/>
          <c:showSerName val="0"/>
          <c:showPercent val="0"/>
          <c:showBubbleSize val="0"/>
        </c:dLbls>
        <c:gapWidth val="219"/>
        <c:overlap val="-27"/>
        <c:axId val="137713952"/>
        <c:axId val="1377143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4.5137245032238558E-2"/>
                  <c:y val="-6.3716411701095529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2CD-49B3-9F04-6C79D1C589B9}"/>
                </c:ext>
              </c:extLst>
            </c:dLbl>
            <c:spPr>
              <a:noFill/>
              <a:ln>
                <a:noFill/>
              </a:ln>
              <a:effectLst/>
            </c:spPr>
            <c:txPr>
              <a:bodyPr rot="0" spcFirstLastPara="1" vertOverflow="ellipsis" vert="horz" wrap="square" anchor="ctr" anchorCtr="1"/>
              <a:lstStyle/>
              <a:p>
                <a:pPr>
                  <a:defRPr sz="110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TURÍSTICA'!$G$3</c:f>
              <c:strCache>
                <c:ptCount val="1"/>
                <c:pt idx="0">
                  <c:v>Componente</c:v>
                </c:pt>
              </c:strCache>
            </c:strRef>
          </c:cat>
          <c:val>
            <c:numRef>
              <c:f>'POL. TURÍSTICA'!$G$6</c:f>
              <c:numCache>
                <c:formatCode>0.00%</c:formatCode>
                <c:ptCount val="1"/>
                <c:pt idx="0">
                  <c:v>1.0219780219780219</c:v>
                </c:pt>
              </c:numCache>
            </c:numRef>
          </c:val>
          <c:smooth val="0"/>
          <c:extLst>
            <c:ext xmlns:c16="http://schemas.microsoft.com/office/drawing/2014/chart" uri="{C3380CC4-5D6E-409C-BE32-E72D297353CC}">
              <c16:uniqueId val="{00000003-52CD-49B3-9F04-6C79D1C589B9}"/>
            </c:ext>
          </c:extLst>
        </c:ser>
        <c:dLbls>
          <c:showLegendKey val="0"/>
          <c:showVal val="1"/>
          <c:showCatName val="0"/>
          <c:showSerName val="0"/>
          <c:showPercent val="0"/>
          <c:showBubbleSize val="0"/>
        </c:dLbls>
        <c:marker val="1"/>
        <c:smooth val="0"/>
        <c:axId val="137716304"/>
        <c:axId val="137714736"/>
      </c:lineChart>
      <c:catAx>
        <c:axId val="1377139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14344"/>
        <c:crosses val="autoZero"/>
        <c:auto val="0"/>
        <c:lblAlgn val="ctr"/>
        <c:lblOffset val="100"/>
        <c:noMultiLvlLbl val="0"/>
      </c:catAx>
      <c:valAx>
        <c:axId val="13771434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13952"/>
        <c:crosses val="autoZero"/>
        <c:crossBetween val="between"/>
      </c:valAx>
      <c:valAx>
        <c:axId val="137714736"/>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716304"/>
        <c:crosses val="max"/>
        <c:crossBetween val="between"/>
      </c:valAx>
      <c:catAx>
        <c:axId val="137716304"/>
        <c:scaling>
          <c:orientation val="minMax"/>
        </c:scaling>
        <c:delete val="1"/>
        <c:axPos val="b"/>
        <c:numFmt formatCode="General" sourceLinked="1"/>
        <c:majorTickMark val="none"/>
        <c:minorTickMark val="none"/>
        <c:tickLblPos val="nextTo"/>
        <c:crossAx val="137714736"/>
        <c:crosses val="autoZero"/>
        <c:auto val="0"/>
        <c:lblAlgn val="ctr"/>
        <c:lblOffset val="100"/>
        <c:noMultiLvlLbl val="0"/>
      </c:catAx>
      <c:spPr>
        <a:noFill/>
        <a:ln>
          <a:noFill/>
        </a:ln>
        <a:effectLst/>
      </c:spPr>
    </c:plotArea>
    <c:legend>
      <c:legendPos val="b"/>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1000"/>
              <a:t>METAS ALCANZADAS DURANTE EL CUARTO TRIMESTRE DEL 2025 EN UNIDADES Y PORCENTAJES POR ACTIVIDAD</a:t>
            </a:r>
          </a:p>
        </c:rich>
      </c:tx>
      <c:layout>
        <c:manualLayout>
          <c:xMode val="edge"/>
          <c:yMode val="edge"/>
          <c:x val="0.1047730815658091"/>
          <c:y val="0"/>
        </c:manualLayout>
      </c:layout>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manualLayout>
          <c:layoutTarget val="inner"/>
          <c:xMode val="edge"/>
          <c:yMode val="edge"/>
          <c:x val="8.4549057704998917E-2"/>
          <c:y val="0.22697694449902373"/>
          <c:w val="0.83248207952854647"/>
          <c:h val="0.56090142593332404"/>
        </c:manualLayout>
      </c:layout>
      <c:barChart>
        <c:barDir val="col"/>
        <c:grouping val="clustered"/>
        <c:varyColors val="0"/>
        <c:ser>
          <c:idx val="0"/>
          <c:order val="0"/>
          <c:tx>
            <c:strRef>
              <c:f>'POL. TURÍSTICA'!$B$4</c:f>
              <c:strCache>
                <c:ptCount val="1"/>
                <c:pt idx="0">
                  <c:v>Meta Planeada</c:v>
                </c:pt>
              </c:strCache>
            </c:strRef>
          </c:tx>
          <c:spPr>
            <a:solidFill>
              <a:srgbClr val="B38E5D"/>
            </a:solidFill>
            <a:ln>
              <a:noFill/>
            </a:ln>
            <a:effectLst/>
          </c:spPr>
          <c:invertIfNegative val="0"/>
          <c:dLbls>
            <c:dLbl>
              <c:idx val="1"/>
              <c:layout>
                <c:manualLayout>
                  <c:x val="-7.3741461652162055E-2"/>
                  <c:y val="4.13598243086576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C414-483F-A844-DD94D39F108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TURÍSTICA'!$C$3:$D$3</c:f>
              <c:strCache>
                <c:ptCount val="2"/>
                <c:pt idx="0">
                  <c:v>Actividad 1</c:v>
                </c:pt>
                <c:pt idx="1">
                  <c:v>Actividad 2</c:v>
                </c:pt>
              </c:strCache>
            </c:strRef>
          </c:cat>
          <c:val>
            <c:numRef>
              <c:f>'POL. TURÍSTICA'!$C$4:$D$4</c:f>
              <c:numCache>
                <c:formatCode>#,##0</c:formatCode>
                <c:ptCount val="2"/>
                <c:pt idx="0" formatCode="General">
                  <c:v>728</c:v>
                </c:pt>
                <c:pt idx="1">
                  <c:v>1</c:v>
                </c:pt>
              </c:numCache>
            </c:numRef>
          </c:val>
          <c:extLst>
            <c:ext xmlns:c16="http://schemas.microsoft.com/office/drawing/2014/chart" uri="{C3380CC4-5D6E-409C-BE32-E72D297353CC}">
              <c16:uniqueId val="{00000001-C414-483F-A844-DD94D39F1083}"/>
            </c:ext>
          </c:extLst>
        </c:ser>
        <c:ser>
          <c:idx val="1"/>
          <c:order val="1"/>
          <c:tx>
            <c:strRef>
              <c:f>'POL. TURÍSTICA'!$B$5</c:f>
              <c:strCache>
                <c:ptCount val="1"/>
                <c:pt idx="0">
                  <c:v>Meta Realizada</c:v>
                </c:pt>
              </c:strCache>
            </c:strRef>
          </c:tx>
          <c:spPr>
            <a:solidFill>
              <a:srgbClr val="D4C19C"/>
            </a:solidFill>
            <a:ln>
              <a:noFill/>
            </a:ln>
            <a:effectLst/>
          </c:spPr>
          <c:invertIfNegative val="0"/>
          <c:dLbls>
            <c:dLbl>
              <c:idx val="1"/>
              <c:layout>
                <c:manualLayout>
                  <c:x val="2.3008284988039092E-2"/>
                  <c:y val="2.3096103135284176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414-483F-A844-DD94D39F1083}"/>
                </c:ext>
              </c:extLst>
            </c:dLbl>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TURÍSTICA'!$C$3:$D$3</c:f>
              <c:strCache>
                <c:ptCount val="2"/>
                <c:pt idx="0">
                  <c:v>Actividad 1</c:v>
                </c:pt>
                <c:pt idx="1">
                  <c:v>Actividad 2</c:v>
                </c:pt>
              </c:strCache>
            </c:strRef>
          </c:cat>
          <c:val>
            <c:numRef>
              <c:f>'POL. TURÍSTICA'!$C$5:$D$5</c:f>
              <c:numCache>
                <c:formatCode>#,##0</c:formatCode>
                <c:ptCount val="2"/>
                <c:pt idx="0">
                  <c:v>745</c:v>
                </c:pt>
                <c:pt idx="1">
                  <c:v>1</c:v>
                </c:pt>
              </c:numCache>
            </c:numRef>
          </c:val>
          <c:extLst>
            <c:ext xmlns:c16="http://schemas.microsoft.com/office/drawing/2014/chart" uri="{C3380CC4-5D6E-409C-BE32-E72D297353CC}">
              <c16:uniqueId val="{00000003-C414-483F-A844-DD94D39F1083}"/>
            </c:ext>
          </c:extLst>
        </c:ser>
        <c:dLbls>
          <c:showLegendKey val="0"/>
          <c:showVal val="1"/>
          <c:showCatName val="0"/>
          <c:showSerName val="0"/>
          <c:showPercent val="0"/>
          <c:showBubbleSize val="0"/>
        </c:dLbls>
        <c:gapWidth val="219"/>
        <c:axId val="137693568"/>
        <c:axId val="1376947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1129078234871077"/>
                  <c:y val="5.560611170161015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C414-483F-A844-DD94D39F1083}"/>
                </c:ext>
              </c:extLst>
            </c:dLbl>
            <c:dLbl>
              <c:idx val="1"/>
              <c:layout>
                <c:manualLayout>
                  <c:x val="-5.8694823285740987E-2"/>
                  <c:y val="5.948578815678523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C414-483F-A844-DD94D39F1083}"/>
                </c:ext>
              </c:extLst>
            </c:dLbl>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'POL. TURÍSTICA'!$C$3:$D$3</c:f>
              <c:strCache>
                <c:ptCount val="2"/>
                <c:pt idx="0">
                  <c:v>Actividad 1</c:v>
                </c:pt>
                <c:pt idx="1">
                  <c:v>Actividad 2</c:v>
                </c:pt>
              </c:strCache>
            </c:strRef>
          </c:cat>
          <c:val>
            <c:numRef>
              <c:f>'POL. TURÍSTICA'!$C$6:$D$6</c:f>
              <c:numCache>
                <c:formatCode>0%</c:formatCode>
                <c:ptCount val="2"/>
                <c:pt idx="0" formatCode="0.00%">
                  <c:v>1.0233516483516483</c:v>
                </c:pt>
                <c:pt idx="1">
                  <c:v>1</c:v>
                </c:pt>
              </c:numCache>
            </c:numRef>
          </c:val>
          <c:smooth val="0"/>
          <c:extLst>
            <c:ext xmlns:c16="http://schemas.microsoft.com/office/drawing/2014/chart" uri="{C3380CC4-5D6E-409C-BE32-E72D297353CC}">
              <c16:uniqueId val="{00000006-C414-483F-A844-DD94D39F1083}"/>
            </c:ext>
          </c:extLst>
        </c:ser>
        <c:dLbls>
          <c:showLegendKey val="0"/>
          <c:showVal val="0"/>
          <c:showCatName val="0"/>
          <c:showSerName val="0"/>
          <c:showPercent val="0"/>
          <c:showBubbleSize val="0"/>
        </c:dLbls>
        <c:marker val="1"/>
        <c:smooth val="0"/>
        <c:axId val="137699056"/>
        <c:axId val="137690432"/>
      </c:lineChart>
      <c:catAx>
        <c:axId val="13769356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4744"/>
        <c:crosses val="autoZero"/>
        <c:auto val="1"/>
        <c:lblAlgn val="ctr"/>
        <c:lblOffset val="100"/>
        <c:noMultiLvlLbl val="0"/>
      </c:catAx>
      <c:valAx>
        <c:axId val="13769474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3568"/>
        <c:crosses val="autoZero"/>
        <c:crossBetween val="between"/>
      </c:valAx>
      <c:valAx>
        <c:axId val="137690432"/>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9056"/>
        <c:crosses val="max"/>
        <c:crossBetween val="between"/>
      </c:valAx>
      <c:catAx>
        <c:axId val="137699056"/>
        <c:scaling>
          <c:orientation val="minMax"/>
        </c:scaling>
        <c:delete val="1"/>
        <c:axPos val="t"/>
        <c:numFmt formatCode="General" sourceLinked="1"/>
        <c:majorTickMark val="out"/>
        <c:minorTickMark val="none"/>
        <c:tickLblPos val="nextTo"/>
        <c:crossAx val="137690432"/>
        <c:crosses val="max"/>
        <c:auto val="1"/>
        <c:lblAlgn val="ctr"/>
        <c:lblOffset val="100"/>
        <c:noMultiLvlLbl val="0"/>
      </c:catAx>
      <c:spPr>
        <a:noFill/>
        <a:ln>
          <a:noFill/>
        </a:ln>
        <a:effectLst/>
      </c:spPr>
    </c:plotArea>
    <c:legend>
      <c:legendPos val="b"/>
      <c:layout>
        <c:manualLayout>
          <c:xMode val="edge"/>
          <c:yMode val="edge"/>
          <c:x val="0.1312772866871702"/>
          <c:y val="0.8850957747380489"/>
          <c:w val="0.72362812006840471"/>
          <c:h val="7.7950278027532141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1000"/>
              <a:t>METAS ALCANZADAS DURANTE EL CUARTO TRIMESTRE DEL 2024 EN UNIDADES Y PORCENTAJES POR ACTIVIDAD</a:t>
            </a:r>
          </a:p>
        </c:rich>
      </c:tx>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barChart>
        <c:barDir val="col"/>
        <c:grouping val="clustered"/>
        <c:varyColors val="0"/>
        <c:ser>
          <c:idx val="0"/>
          <c:order val="0"/>
          <c:tx>
            <c:strRef>
              <c:f>'ACADEMIA DE POLICÍA'!$B$4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POLICÍA'!$C$3</c:f>
              <c:strCache>
                <c:ptCount val="1"/>
                <c:pt idx="0">
                  <c:v>Actividad 1</c:v>
                </c:pt>
              </c:strCache>
            </c:strRef>
          </c:cat>
          <c:val>
            <c:numRef>
              <c:f>'ACADEMIA DE POLICÍA'!$C$4</c:f>
              <c:numCache>
                <c:formatCode>General</c:formatCode>
                <c:ptCount val="1"/>
                <c:pt idx="0">
                  <c:v>65</c:v>
                </c:pt>
              </c:numCache>
            </c:numRef>
          </c:val>
          <c:extLst>
            <c:ext xmlns:c16="http://schemas.microsoft.com/office/drawing/2014/chart" uri="{C3380CC4-5D6E-409C-BE32-E72D297353CC}">
              <c16:uniqueId val="{00000000-FE29-48EB-AE53-DEA7423D37FD}"/>
            </c:ext>
          </c:extLst>
        </c:ser>
        <c:ser>
          <c:idx val="1"/>
          <c:order val="1"/>
          <c:tx>
            <c:strRef>
              <c:f>'ACADEMIA DE POLICÍA'!$B$5</c:f>
              <c:strCache>
                <c:ptCount val="1"/>
                <c:pt idx="0">
                  <c:v>Meta Realizada</c:v>
                </c:pt>
              </c:strCache>
            </c:strRef>
          </c:tx>
          <c:spPr>
            <a:solidFill>
              <a:srgbClr val="D4C19C"/>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POLICÍA'!$C$3</c:f>
              <c:strCache>
                <c:ptCount val="1"/>
                <c:pt idx="0">
                  <c:v>Actividad 1</c:v>
                </c:pt>
              </c:strCache>
            </c:strRef>
          </c:cat>
          <c:val>
            <c:numRef>
              <c:f>'ACADEMIA DE POLICÍA'!$C$5</c:f>
              <c:numCache>
                <c:formatCode>#,##0</c:formatCode>
                <c:ptCount val="1"/>
                <c:pt idx="0">
                  <c:v>117</c:v>
                </c:pt>
              </c:numCache>
            </c:numRef>
          </c:val>
          <c:extLst>
            <c:ext xmlns:c16="http://schemas.microsoft.com/office/drawing/2014/chart" uri="{C3380CC4-5D6E-409C-BE32-E72D297353CC}">
              <c16:uniqueId val="{00000001-FE29-48EB-AE53-DEA7423D37FD}"/>
            </c:ext>
          </c:extLst>
        </c:ser>
        <c:dLbls>
          <c:showLegendKey val="0"/>
          <c:showVal val="1"/>
          <c:showCatName val="0"/>
          <c:showSerName val="0"/>
          <c:showPercent val="0"/>
          <c:showBubbleSize val="0"/>
        </c:dLbls>
        <c:gapWidth val="219"/>
        <c:axId val="137695528"/>
        <c:axId val="13768768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3.0344652758390094E-2"/>
                  <c:y val="-5.05380978308441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E29-48EB-AE53-DEA7423D37FD}"/>
                </c:ext>
              </c:extLst>
            </c:dLbl>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POLICÍA'!$C$3</c:f>
              <c:strCache>
                <c:ptCount val="1"/>
                <c:pt idx="0">
                  <c:v>Actividad 1</c:v>
                </c:pt>
              </c:strCache>
            </c:strRef>
          </c:cat>
          <c:val>
            <c:numRef>
              <c:f>'ACADEMIA DE POLICÍA'!$C$6</c:f>
              <c:numCache>
                <c:formatCode>0.00%</c:formatCode>
                <c:ptCount val="1"/>
                <c:pt idx="0">
                  <c:v>1.8</c:v>
                </c:pt>
              </c:numCache>
            </c:numRef>
          </c:val>
          <c:smooth val="0"/>
          <c:extLst>
            <c:ext xmlns:c16="http://schemas.microsoft.com/office/drawing/2014/chart" uri="{C3380CC4-5D6E-409C-BE32-E72D297353CC}">
              <c16:uniqueId val="{00000003-FE29-48EB-AE53-DEA7423D37FD}"/>
            </c:ext>
          </c:extLst>
        </c:ser>
        <c:dLbls>
          <c:showLegendKey val="0"/>
          <c:showVal val="0"/>
          <c:showCatName val="0"/>
          <c:showSerName val="0"/>
          <c:showPercent val="0"/>
          <c:showBubbleSize val="0"/>
        </c:dLbls>
        <c:marker val="1"/>
        <c:smooth val="0"/>
        <c:axId val="137689256"/>
        <c:axId val="137696704"/>
      </c:lineChart>
      <c:catAx>
        <c:axId val="137695528"/>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87688"/>
        <c:crosses val="autoZero"/>
        <c:auto val="1"/>
        <c:lblAlgn val="ctr"/>
        <c:lblOffset val="100"/>
        <c:noMultiLvlLbl val="0"/>
      </c:catAx>
      <c:valAx>
        <c:axId val="1376876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5528"/>
        <c:crosses val="autoZero"/>
        <c:crossBetween val="between"/>
      </c:valAx>
      <c:valAx>
        <c:axId val="137696704"/>
        <c:scaling>
          <c:orientation val="minMax"/>
          <c:min val="0"/>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89256"/>
        <c:crosses val="max"/>
        <c:crossBetween val="between"/>
      </c:valAx>
      <c:catAx>
        <c:axId val="137689256"/>
        <c:scaling>
          <c:orientation val="minMax"/>
        </c:scaling>
        <c:delete val="1"/>
        <c:axPos val="t"/>
        <c:numFmt formatCode="General" sourceLinked="1"/>
        <c:majorTickMark val="out"/>
        <c:minorTickMark val="none"/>
        <c:tickLblPos val="nextTo"/>
        <c:crossAx val="137696704"/>
        <c:crosses val="max"/>
        <c:auto val="1"/>
        <c:lblAlgn val="ctr"/>
        <c:lblOffset val="100"/>
        <c:noMultiLvlLbl val="0"/>
      </c:catAx>
      <c:spPr>
        <a:noFill/>
        <a:ln>
          <a:noFill/>
        </a:ln>
        <a:effectLst/>
      </c:spPr>
    </c:plotArea>
    <c:legend>
      <c:legendPos val="b"/>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r>
              <a:rPr lang="es-MX" sz="1000"/>
              <a:t>METAS LOGRADAS POR TRIMESTRE Y ACUMULADO ANUAL DE LAS ACTIVIDADES PROGRAMADAS EN EL 2024</a:t>
            </a:r>
          </a:p>
        </c:rich>
      </c:tx>
      <c:overlay val="0"/>
      <c:spPr>
        <a:noFill/>
        <a:ln>
          <a:noFill/>
        </a:ln>
        <a:effectLst/>
      </c:spPr>
      <c:txPr>
        <a:bodyPr rot="0" spcFirstLastPara="1" vertOverflow="ellipsis" vert="horz" wrap="square" anchor="ctr" anchorCtr="1"/>
        <a:lstStyle/>
        <a:p>
          <a:pPr>
            <a:defRPr sz="1000" b="0" i="0" u="none" strike="noStrike" kern="1200" spc="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title>
    <c:autoTitleDeleted val="0"/>
    <c:plotArea>
      <c:layout/>
      <c:barChart>
        <c:barDir val="col"/>
        <c:grouping val="clustered"/>
        <c:varyColors val="0"/>
        <c:ser>
          <c:idx val="0"/>
          <c:order val="0"/>
          <c:tx>
            <c:strRef>
              <c:f>'ACADEMIA DE POLICÍA'!$E$4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POLICÍA'!$F$3</c:f>
              <c:strCache>
                <c:ptCount val="1"/>
                <c:pt idx="0">
                  <c:v>Componente</c:v>
                </c:pt>
              </c:strCache>
            </c:strRef>
          </c:cat>
          <c:val>
            <c:numRef>
              <c:f>'ACADEMIA DE POLICÍA'!$F$4</c:f>
              <c:numCache>
                <c:formatCode>General</c:formatCode>
                <c:ptCount val="1"/>
                <c:pt idx="0">
                  <c:v>160</c:v>
                </c:pt>
              </c:numCache>
            </c:numRef>
          </c:val>
          <c:extLst>
            <c:ext xmlns:c16="http://schemas.microsoft.com/office/drawing/2014/chart" uri="{C3380CC4-5D6E-409C-BE32-E72D297353CC}">
              <c16:uniqueId val="{00000000-30C7-409E-8524-F14AEB50334B}"/>
            </c:ext>
          </c:extLst>
        </c:ser>
        <c:ser>
          <c:idx val="1"/>
          <c:order val="1"/>
          <c:tx>
            <c:strRef>
              <c:f>'ACADEMIA DE POLICÍA'!$E$5</c:f>
              <c:strCache>
                <c:ptCount val="1"/>
                <c:pt idx="0">
                  <c:v>Meta Realizada</c:v>
                </c:pt>
              </c:strCache>
            </c:strRef>
          </c:tx>
          <c:spPr>
            <a:solidFill>
              <a:srgbClr val="285C4D"/>
            </a:solidFill>
            <a:ln>
              <a:noFill/>
            </a:ln>
            <a:effectLst/>
          </c:spPr>
          <c:invertIfNegative val="0"/>
          <c:dLbls>
            <c:spPr>
              <a:noFill/>
              <a:ln>
                <a:noFill/>
              </a:ln>
              <a:effectLst/>
            </c:spPr>
            <c:txPr>
              <a:bodyPr rot="0" spcFirstLastPara="1" vertOverflow="ellipsis" vert="horz" wrap="square" anchor="ctr" anchorCtr="1"/>
              <a:lstStyle/>
              <a:p>
                <a:pPr>
                  <a:defRPr sz="900" b="0"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POLICÍA'!$F$3</c:f>
              <c:strCache>
                <c:ptCount val="1"/>
                <c:pt idx="0">
                  <c:v>Componente</c:v>
                </c:pt>
              </c:strCache>
            </c:strRef>
          </c:cat>
          <c:val>
            <c:numRef>
              <c:f>'ACADEMIA DE POLICÍA'!$F$5</c:f>
              <c:numCache>
                <c:formatCode>#,##0</c:formatCode>
                <c:ptCount val="1"/>
                <c:pt idx="0">
                  <c:v>261</c:v>
                </c:pt>
              </c:numCache>
            </c:numRef>
          </c:val>
          <c:extLst>
            <c:ext xmlns:c16="http://schemas.microsoft.com/office/drawing/2014/chart" uri="{C3380CC4-5D6E-409C-BE32-E72D297353CC}">
              <c16:uniqueId val="{00000001-30C7-409E-8524-F14AEB50334B}"/>
            </c:ext>
          </c:extLst>
        </c:ser>
        <c:dLbls>
          <c:showLegendKey val="0"/>
          <c:showVal val="1"/>
          <c:showCatName val="0"/>
          <c:showSerName val="0"/>
          <c:showPercent val="0"/>
          <c:showBubbleSize val="0"/>
        </c:dLbls>
        <c:gapWidth val="219"/>
        <c:overlap val="-27"/>
        <c:axId val="137696312"/>
        <c:axId val="137689648"/>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2.5829120592708574E-2"/>
                  <c:y val="1.088333033542097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0C7-409E-8524-F14AEB50334B}"/>
                </c:ext>
              </c:extLst>
            </c:dLbl>
            <c:spPr>
              <a:noFill/>
              <a:ln>
                <a:noFill/>
              </a:ln>
              <a:effectLst/>
            </c:spPr>
            <c:txPr>
              <a:bodyPr rot="0" spcFirstLastPara="1" vertOverflow="ellipsis" vert="horz" wrap="square" anchor="ctr" anchorCtr="1"/>
              <a:lstStyle/>
              <a:p>
                <a:pPr>
                  <a:defRPr sz="1050" b="1" i="0" u="none" strike="noStrike" kern="1200" baseline="0">
                    <a:solidFill>
                      <a:schemeClr val="tx1">
                        <a:lumMod val="75000"/>
                        <a:lumOff val="25000"/>
                      </a:schemeClr>
                    </a:solidFill>
                    <a:latin typeface="Arial" panose="020B0604020202020204" pitchFamily="34" charset="0"/>
                    <a:ea typeface="+mn-ea"/>
                    <a:cs typeface="Arial" panose="020B0604020202020204" pitchFamily="34" charset="0"/>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'ACADEMIA DE POLICÍA'!$F$3</c:f>
              <c:strCache>
                <c:ptCount val="1"/>
                <c:pt idx="0">
                  <c:v>Componente</c:v>
                </c:pt>
              </c:strCache>
            </c:strRef>
          </c:cat>
          <c:val>
            <c:numRef>
              <c:f>'ACADEMIA DE POLICÍA'!$F$6</c:f>
              <c:numCache>
                <c:formatCode>0.00%</c:formatCode>
                <c:ptCount val="1"/>
                <c:pt idx="0">
                  <c:v>1.6312500000000001</c:v>
                </c:pt>
              </c:numCache>
            </c:numRef>
          </c:val>
          <c:smooth val="0"/>
          <c:extLst>
            <c:ext xmlns:c16="http://schemas.microsoft.com/office/drawing/2014/chart" uri="{C3380CC4-5D6E-409C-BE32-E72D297353CC}">
              <c16:uniqueId val="{00000003-30C7-409E-8524-F14AEB50334B}"/>
            </c:ext>
          </c:extLst>
        </c:ser>
        <c:dLbls>
          <c:showLegendKey val="0"/>
          <c:showVal val="1"/>
          <c:showCatName val="0"/>
          <c:showSerName val="0"/>
          <c:showPercent val="0"/>
          <c:showBubbleSize val="0"/>
        </c:dLbls>
        <c:marker val="1"/>
        <c:smooth val="0"/>
        <c:axId val="137692784"/>
        <c:axId val="137694352"/>
      </c:lineChart>
      <c:catAx>
        <c:axId val="137696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89648"/>
        <c:crosses val="autoZero"/>
        <c:auto val="0"/>
        <c:lblAlgn val="ctr"/>
        <c:lblOffset val="100"/>
        <c:noMultiLvlLbl val="0"/>
      </c:catAx>
      <c:valAx>
        <c:axId val="13768964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6312"/>
        <c:crosses val="autoZero"/>
        <c:crossBetween val="between"/>
      </c:valAx>
      <c:valAx>
        <c:axId val="137694352"/>
        <c:scaling>
          <c:orientation val="minMax"/>
          <c:min val="0"/>
        </c:scaling>
        <c:delete val="0"/>
        <c:axPos val="r"/>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crossAx val="137692784"/>
        <c:crosses val="max"/>
        <c:crossBetween val="between"/>
      </c:valAx>
      <c:catAx>
        <c:axId val="137692784"/>
        <c:scaling>
          <c:orientation val="minMax"/>
        </c:scaling>
        <c:delete val="1"/>
        <c:axPos val="b"/>
        <c:numFmt formatCode="General" sourceLinked="1"/>
        <c:majorTickMark val="none"/>
        <c:minorTickMark val="none"/>
        <c:tickLblPos val="nextTo"/>
        <c:crossAx val="137694352"/>
        <c:crosses val="autoZero"/>
        <c:auto val="0"/>
        <c:lblAlgn val="ctr"/>
        <c:lblOffset val="100"/>
        <c:noMultiLvlLbl val="0"/>
      </c:catAx>
      <c:spPr>
        <a:noFill/>
        <a:ln>
          <a:noFill/>
        </a:ln>
        <a:effectLst/>
      </c:spPr>
    </c:plotArea>
    <c:legend>
      <c:legendPos val="b"/>
      <c:legendEntry>
        <c:idx val="2"/>
        <c:delete val="1"/>
      </c:legendEntry>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Arial" panose="020B0604020202020204" pitchFamily="34" charset="0"/>
              <a:ea typeface="+mn-ea"/>
              <a:cs typeface="Arial" panose="020B0604020202020204" pitchFamily="34" charset="0"/>
            </a:defRPr>
          </a:pPr>
          <a:endParaRPr lang="es-MX"/>
        </a:p>
      </c:txPr>
    </c:legend>
    <c:plotVisOnly val="1"/>
    <c:dispBlanksAs val="gap"/>
    <c:showDLblsOverMax val="0"/>
  </c:chart>
  <c:spPr>
    <a:noFill/>
    <a:ln>
      <a:noFill/>
    </a:ln>
    <a:effectLst/>
  </c:spPr>
  <c:txPr>
    <a:bodyPr/>
    <a:lstStyle/>
    <a:p>
      <a:pPr>
        <a:defRPr>
          <a:latin typeface="Arial" panose="020B0604020202020204" pitchFamily="34" charset="0"/>
          <a:cs typeface="Arial" panose="020B0604020202020204" pitchFamily="34" charset="0"/>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Marcador de pie de página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s-MX"/>
          </a:p>
        </p:txBody>
      </p:sp>
      <p:sp>
        <p:nvSpPr>
          <p:cNvPr id="5" name="Marcador de número de diapositiva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276C19C3-30EB-4D75-94E8-03183882AABA}" type="slidenum">
              <a:rPr lang="es-MX" smtClean="0"/>
              <a:t>‹Nº›</a:t>
            </a:fld>
            <a:endParaRPr lang="es-MX"/>
          </a:p>
        </p:txBody>
      </p:sp>
    </p:spTree>
    <p:extLst>
      <p:ext uri="{BB962C8B-B14F-4D97-AF65-F5344CB8AC3E}">
        <p14:creationId xmlns:p14="http://schemas.microsoft.com/office/powerpoint/2010/main" val="14329472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09C5B2D6-98E2-4A17-B019-2A41A92AFA7C}" type="datetimeFigureOut">
              <a:rPr lang="es-MX" smtClean="0"/>
              <a:t>15/01/2026</a:t>
            </a:fld>
            <a:endParaRPr lang="es-MX"/>
          </a:p>
        </p:txBody>
      </p:sp>
      <p:sp>
        <p:nvSpPr>
          <p:cNvPr id="4" name="Marcador de imagen de diapositiva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A415D2BF-5835-4A5F-AE5E-0C0C93252F5D}" type="slidenum">
              <a:rPr lang="es-MX" smtClean="0"/>
              <a:t>‹Nº›</a:t>
            </a:fld>
            <a:endParaRPr lang="es-MX"/>
          </a:p>
        </p:txBody>
      </p:sp>
    </p:spTree>
    <p:extLst>
      <p:ext uri="{BB962C8B-B14F-4D97-AF65-F5344CB8AC3E}">
        <p14:creationId xmlns:p14="http://schemas.microsoft.com/office/powerpoint/2010/main" val="21338579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15/01/2026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575593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texto vertical 2"/>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15/01/2026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30697513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p:cNvSpPr>
            <a:spLocks noGrp="1"/>
          </p:cNvSpPr>
          <p:nvPr>
            <p:ph type="body" orient="vert" idx="1"/>
          </p:nvPr>
        </p:nvSpPr>
        <p:spPr>
          <a:xfrm>
            <a:off x="838200" y="365125"/>
            <a:ext cx="7734300" cy="5811838"/>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15/01/2026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4212251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10"/>
          </p:nvPr>
        </p:nvSpPr>
        <p:spPr/>
        <p:txBody>
          <a:bodyPr/>
          <a:lstStyle/>
          <a:p>
            <a:fld id="{C9CBACE4-8814-4607-9D18-E84C38392DAB}" type="datetimeFigureOut">
              <a:rPr lang="es-MX" smtClean="0"/>
              <a:t>15/01/2026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8180935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el estilo de texto del patrón</a:t>
            </a:r>
          </a:p>
        </p:txBody>
      </p:sp>
      <p:sp>
        <p:nvSpPr>
          <p:cNvPr id="4" name="Marcador de fecha 3"/>
          <p:cNvSpPr>
            <a:spLocks noGrp="1"/>
          </p:cNvSpPr>
          <p:nvPr>
            <p:ph type="dt" sz="half" idx="10"/>
          </p:nvPr>
        </p:nvSpPr>
        <p:spPr/>
        <p:txBody>
          <a:bodyPr/>
          <a:lstStyle/>
          <a:p>
            <a:fld id="{C9CBACE4-8814-4607-9D18-E84C38392DAB}" type="datetimeFigureOut">
              <a:rPr lang="es-MX" smtClean="0"/>
              <a:t>15/01/2026</a:t>
            </a:fld>
            <a:endParaRPr lang="es-MX"/>
          </a:p>
        </p:txBody>
      </p:sp>
      <p:sp>
        <p:nvSpPr>
          <p:cNvPr id="5" name="Marcador de pie de página 4"/>
          <p:cNvSpPr>
            <a:spLocks noGrp="1"/>
          </p:cNvSpPr>
          <p:nvPr>
            <p:ph type="ftr" sz="quarter" idx="11"/>
          </p:nvPr>
        </p:nvSpPr>
        <p:spPr/>
        <p:txBody>
          <a:bodyPr/>
          <a:lstStyle/>
          <a:p>
            <a:endParaRPr lang="es-MX"/>
          </a:p>
        </p:txBody>
      </p:sp>
      <p:sp>
        <p:nvSpPr>
          <p:cNvPr id="6" name="Marcador de número de diapositiva 5"/>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441826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a:t>Haga clic para modificar el estilo de título del patrón</a:t>
            </a:r>
            <a:endParaRPr lang="es-MX"/>
          </a:p>
        </p:txBody>
      </p:sp>
      <p:sp>
        <p:nvSpPr>
          <p:cNvPr id="3" name="Marcador de contenido 2"/>
          <p:cNvSpPr>
            <a:spLocks noGrp="1"/>
          </p:cNvSpPr>
          <p:nvPr>
            <p:ph sz="half" idx="1"/>
          </p:nvPr>
        </p:nvSpPr>
        <p:spPr>
          <a:xfrm>
            <a:off x="838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p:cNvSpPr>
            <a:spLocks noGrp="1"/>
          </p:cNvSpPr>
          <p:nvPr>
            <p:ph sz="half" idx="2"/>
          </p:nvPr>
        </p:nvSpPr>
        <p:spPr>
          <a:xfrm>
            <a:off x="6172200" y="1825625"/>
            <a:ext cx="5181600" cy="435133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p:cNvSpPr>
            <a:spLocks noGrp="1"/>
          </p:cNvSpPr>
          <p:nvPr>
            <p:ph type="dt" sz="half" idx="10"/>
          </p:nvPr>
        </p:nvSpPr>
        <p:spPr/>
        <p:txBody>
          <a:bodyPr/>
          <a:lstStyle/>
          <a:p>
            <a:fld id="{C9CBACE4-8814-4607-9D18-E84C38392DAB}" type="datetimeFigureOut">
              <a:rPr lang="es-MX" smtClean="0"/>
              <a:t>15/01/2026</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3142576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Marcador de contenido 3"/>
          <p:cNvSpPr>
            <a:spLocks noGrp="1"/>
          </p:cNvSpPr>
          <p:nvPr>
            <p:ph sz="half" idx="2"/>
          </p:nvPr>
        </p:nvSpPr>
        <p:spPr>
          <a:xfrm>
            <a:off x="839788" y="2505075"/>
            <a:ext cx="5157787"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Marcador de contenido 5"/>
          <p:cNvSpPr>
            <a:spLocks noGrp="1"/>
          </p:cNvSpPr>
          <p:nvPr>
            <p:ph sz="quarter" idx="4"/>
          </p:nvPr>
        </p:nvSpPr>
        <p:spPr>
          <a:xfrm>
            <a:off x="6172200" y="2505075"/>
            <a:ext cx="5183188" cy="3684588"/>
          </a:xfrm>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p:cNvSpPr>
            <a:spLocks noGrp="1"/>
          </p:cNvSpPr>
          <p:nvPr>
            <p:ph type="dt" sz="half" idx="10"/>
          </p:nvPr>
        </p:nvSpPr>
        <p:spPr/>
        <p:txBody>
          <a:bodyPr/>
          <a:lstStyle/>
          <a:p>
            <a:fld id="{C9CBACE4-8814-4607-9D18-E84C38392DAB}" type="datetimeFigureOut">
              <a:rPr lang="es-MX" smtClean="0"/>
              <a:t>15/01/2026</a:t>
            </a:fld>
            <a:endParaRPr lang="es-MX"/>
          </a:p>
        </p:txBody>
      </p:sp>
      <p:sp>
        <p:nvSpPr>
          <p:cNvPr id="8" name="Marcador de pie de página 7"/>
          <p:cNvSpPr>
            <a:spLocks noGrp="1"/>
          </p:cNvSpPr>
          <p:nvPr>
            <p:ph type="ftr" sz="quarter" idx="11"/>
          </p:nvPr>
        </p:nvSpPr>
        <p:spPr/>
        <p:txBody>
          <a:bodyPr/>
          <a:lstStyle/>
          <a:p>
            <a:endParaRPr lang="es-MX"/>
          </a:p>
        </p:txBody>
      </p:sp>
      <p:sp>
        <p:nvSpPr>
          <p:cNvPr id="9" name="Marcador de número de diapositiva 8"/>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1763370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olo el título">
    <p:spTree>
      <p:nvGrpSpPr>
        <p:cNvPr id="1" name=""/>
        <p:cNvGrpSpPr/>
        <p:nvPr/>
      </p:nvGrpSpPr>
      <p:grpSpPr>
        <a:xfrm>
          <a:off x="0" y="0"/>
          <a:ext cx="0" cy="0"/>
          <a:chOff x="0" y="0"/>
          <a:chExt cx="0" cy="0"/>
        </a:xfrm>
      </p:grpSpPr>
      <p:sp>
        <p:nvSpPr>
          <p:cNvPr id="5" name="Marcador de número de diapositiva 4"/>
          <p:cNvSpPr>
            <a:spLocks noGrp="1"/>
          </p:cNvSpPr>
          <p:nvPr>
            <p:ph type="sldNum" sz="quarter" idx="12"/>
          </p:nvPr>
        </p:nvSpPr>
        <p:spPr/>
        <p:txBody>
          <a:bodyPr/>
          <a:lstStyle/>
          <a:p>
            <a:fld id="{48CCF49C-C422-4BDB-AEFF-3E77C8446608}" type="slidenum">
              <a:rPr lang="es-MX" smtClean="0"/>
              <a:t>‹Nº›</a:t>
            </a:fld>
            <a:endParaRPr lang="es-MX"/>
          </a:p>
        </p:txBody>
      </p:sp>
      <p:sp>
        <p:nvSpPr>
          <p:cNvPr id="6" name="Rectángulo 5"/>
          <p:cNvSpPr/>
          <p:nvPr userDrawn="1"/>
        </p:nvSpPr>
        <p:spPr>
          <a:xfrm>
            <a:off x="0" y="0"/>
            <a:ext cx="5591908" cy="398584"/>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7" name="Rectángulo 6"/>
          <p:cNvSpPr/>
          <p:nvPr userDrawn="1"/>
        </p:nvSpPr>
        <p:spPr>
          <a:xfrm>
            <a:off x="0" y="6459415"/>
            <a:ext cx="5591908" cy="398585"/>
          </a:xfrm>
          <a:prstGeom prst="rect">
            <a:avLst/>
          </a:prstGeom>
          <a:solidFill>
            <a:srgbClr val="002060"/>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8" name="Rectángulo 7"/>
          <p:cNvSpPr/>
          <p:nvPr userDrawn="1"/>
        </p:nvSpPr>
        <p:spPr>
          <a:xfrm>
            <a:off x="5591908" y="0"/>
            <a:ext cx="6598892" cy="68580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
        <p:nvSpPr>
          <p:cNvPr id="9" name="Rectángulo 8"/>
          <p:cNvSpPr/>
          <p:nvPr userDrawn="1"/>
        </p:nvSpPr>
        <p:spPr>
          <a:xfrm>
            <a:off x="5849215" y="398584"/>
            <a:ext cx="6084277" cy="6060831"/>
          </a:xfrm>
          <a:prstGeom prst="rect">
            <a:avLst/>
          </a:prstGeom>
          <a:solidFill>
            <a:schemeClr val="bg1"/>
          </a:solidFill>
          <a:ln>
            <a:noFill/>
          </a:ln>
          <a:effectLst>
            <a:innerShdw blurRad="63500" dist="50800" dir="27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a:p>
        </p:txBody>
      </p:sp>
    </p:spTree>
    <p:extLst>
      <p:ext uri="{BB962C8B-B14F-4D97-AF65-F5344CB8AC3E}">
        <p14:creationId xmlns:p14="http://schemas.microsoft.com/office/powerpoint/2010/main" val="10868214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p:cNvSpPr>
            <a:spLocks noGrp="1"/>
          </p:cNvSpPr>
          <p:nvPr>
            <p:ph type="dt" sz="half" idx="10"/>
          </p:nvPr>
        </p:nvSpPr>
        <p:spPr/>
        <p:txBody>
          <a:bodyPr/>
          <a:lstStyle/>
          <a:p>
            <a:fld id="{C9CBACE4-8814-4607-9D18-E84C38392DAB}" type="datetimeFigureOut">
              <a:rPr lang="es-MX" smtClean="0"/>
              <a:t>15/01/2026</a:t>
            </a:fld>
            <a:endParaRPr lang="es-MX"/>
          </a:p>
        </p:txBody>
      </p:sp>
      <p:sp>
        <p:nvSpPr>
          <p:cNvPr id="3" name="Marcador de pie de página 2"/>
          <p:cNvSpPr>
            <a:spLocks noGrp="1"/>
          </p:cNvSpPr>
          <p:nvPr>
            <p:ph type="ftr" sz="quarter" idx="11"/>
          </p:nvPr>
        </p:nvSpPr>
        <p:spPr/>
        <p:txBody>
          <a:bodyPr/>
          <a:lstStyle/>
          <a:p>
            <a:endParaRPr lang="es-MX"/>
          </a:p>
        </p:txBody>
      </p:sp>
      <p:sp>
        <p:nvSpPr>
          <p:cNvPr id="4" name="Marcador de número de diapositiva 3"/>
          <p:cNvSpPr>
            <a:spLocks noGrp="1"/>
          </p:cNvSpPr>
          <p:nvPr>
            <p:ph type="sldNum" sz="quarter" idx="12"/>
          </p:nvPr>
        </p:nvSpPr>
        <p:spPr/>
        <p:txBody>
          <a:bodyPr/>
          <a:lstStyle/>
          <a:p>
            <a:fld id="{48CCF49C-C422-4BDB-AEFF-3E77C8446608}" type="slidenum">
              <a:rPr lang="es-MX" smtClean="0"/>
              <a:t>‹Nº›</a:t>
            </a:fld>
            <a:endParaRPr lang="es-MX"/>
          </a:p>
        </p:txBody>
      </p:sp>
      <p:pic>
        <p:nvPicPr>
          <p:cNvPr id="5" name="Imagen 4"/>
          <p:cNvPicPr>
            <a:picLocks noChangeAspect="1"/>
          </p:cNvPicPr>
          <p:nvPr userDrawn="1"/>
        </p:nvPicPr>
        <p:blipFill>
          <a:blip r:embed="rId2"/>
          <a:stretch>
            <a:fillRect/>
          </a:stretch>
        </p:blipFill>
        <p:spPr>
          <a:xfrm>
            <a:off x="200538" y="1122901"/>
            <a:ext cx="11827265" cy="103641"/>
          </a:xfrm>
          <a:prstGeom prst="rect">
            <a:avLst/>
          </a:prstGeom>
        </p:spPr>
      </p:pic>
    </p:spTree>
    <p:extLst>
      <p:ext uri="{BB962C8B-B14F-4D97-AF65-F5344CB8AC3E}">
        <p14:creationId xmlns:p14="http://schemas.microsoft.com/office/powerpoint/2010/main" val="1567648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C9CBACE4-8814-4607-9D18-E84C38392DAB}" type="datetimeFigureOut">
              <a:rPr lang="es-MX" smtClean="0"/>
              <a:t>15/01/2026</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18955917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el estilo de texto del patrón</a:t>
            </a:r>
          </a:p>
        </p:txBody>
      </p:sp>
      <p:sp>
        <p:nvSpPr>
          <p:cNvPr id="5" name="Marcador de fecha 4"/>
          <p:cNvSpPr>
            <a:spLocks noGrp="1"/>
          </p:cNvSpPr>
          <p:nvPr>
            <p:ph type="dt" sz="half" idx="10"/>
          </p:nvPr>
        </p:nvSpPr>
        <p:spPr/>
        <p:txBody>
          <a:bodyPr/>
          <a:lstStyle/>
          <a:p>
            <a:fld id="{C9CBACE4-8814-4607-9D18-E84C38392DAB}" type="datetimeFigureOut">
              <a:rPr lang="es-MX" smtClean="0"/>
              <a:t>15/01/2026</a:t>
            </a:fld>
            <a:endParaRPr lang="es-MX"/>
          </a:p>
        </p:txBody>
      </p:sp>
      <p:sp>
        <p:nvSpPr>
          <p:cNvPr id="6" name="Marcador de pie de página 5"/>
          <p:cNvSpPr>
            <a:spLocks noGrp="1"/>
          </p:cNvSpPr>
          <p:nvPr>
            <p:ph type="ftr" sz="quarter" idx="11"/>
          </p:nvPr>
        </p:nvSpPr>
        <p:spPr/>
        <p:txBody>
          <a:bodyPr/>
          <a:lstStyle/>
          <a:p>
            <a:endParaRPr lang="es-MX"/>
          </a:p>
        </p:txBody>
      </p:sp>
      <p:sp>
        <p:nvSpPr>
          <p:cNvPr id="7" name="Marcador de número de diapositiva 6"/>
          <p:cNvSpPr>
            <a:spLocks noGrp="1"/>
          </p:cNvSpPr>
          <p:nvPr>
            <p:ph type="sldNum" sz="quarter" idx="12"/>
          </p:nvPr>
        </p:nvSpPr>
        <p:spPr/>
        <p:txBody>
          <a:bodyPr/>
          <a:lstStyle/>
          <a:p>
            <a:fld id="{48CCF49C-C422-4BDB-AEFF-3E77C8446608}" type="slidenum">
              <a:rPr lang="es-MX" smtClean="0"/>
              <a:t>‹Nº›</a:t>
            </a:fld>
            <a:endParaRPr lang="es-MX"/>
          </a:p>
        </p:txBody>
      </p:sp>
    </p:spTree>
    <p:extLst>
      <p:ext uri="{BB962C8B-B14F-4D97-AF65-F5344CB8AC3E}">
        <p14:creationId xmlns:p14="http://schemas.microsoft.com/office/powerpoint/2010/main" val="13054846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CBACE4-8814-4607-9D18-E84C38392DAB}" type="datetimeFigureOut">
              <a:rPr lang="es-MX" smtClean="0"/>
              <a:t>15/01/2026</a:t>
            </a:fld>
            <a:endParaRPr lang="es-MX"/>
          </a:p>
        </p:txBody>
      </p:sp>
      <p:sp>
        <p:nvSpPr>
          <p:cNvPr id="5" name="Marcador de pie de pá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CCF49C-C422-4BDB-AEFF-3E77C8446608}" type="slidenum">
              <a:rPr lang="es-MX" smtClean="0"/>
              <a:t>‹Nº›</a:t>
            </a:fld>
            <a:endParaRPr lang="es-MX"/>
          </a:p>
        </p:txBody>
      </p:sp>
    </p:spTree>
    <p:extLst>
      <p:ext uri="{BB962C8B-B14F-4D97-AF65-F5344CB8AC3E}">
        <p14:creationId xmlns:p14="http://schemas.microsoft.com/office/powerpoint/2010/main" val="20796604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6" Type="http://schemas.openxmlformats.org/officeDocument/2006/relationships/image" Target="../media/image44.jpeg"/><Relationship Id="rId5" Type="http://schemas.openxmlformats.org/officeDocument/2006/relationships/image" Target="../media/image43.jpeg"/><Relationship Id="rId4" Type="http://schemas.openxmlformats.org/officeDocument/2006/relationships/image" Target="../media/image42.jpeg"/></Relationships>
</file>

<file path=ppt/slides/_rels/slide12.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image" Target="../media/image51.jpg"/><Relationship Id="rId3" Type="http://schemas.openxmlformats.org/officeDocument/2006/relationships/image" Target="../media/image46.jpg"/><Relationship Id="rId7" Type="http://schemas.openxmlformats.org/officeDocument/2006/relationships/image" Target="../media/image50.jpg"/><Relationship Id="rId2" Type="http://schemas.openxmlformats.org/officeDocument/2006/relationships/image" Target="../media/image45.jpg"/><Relationship Id="rId1" Type="http://schemas.openxmlformats.org/officeDocument/2006/relationships/slideLayout" Target="../slideLayouts/slideLayout7.xml"/><Relationship Id="rId6" Type="http://schemas.openxmlformats.org/officeDocument/2006/relationships/image" Target="../media/image49.jpg"/><Relationship Id="rId11" Type="http://schemas.openxmlformats.org/officeDocument/2006/relationships/image" Target="../media/image54.jpeg"/><Relationship Id="rId5" Type="http://schemas.openxmlformats.org/officeDocument/2006/relationships/image" Target="../media/image48.jpg"/><Relationship Id="rId10" Type="http://schemas.openxmlformats.org/officeDocument/2006/relationships/image" Target="../media/image53.jpg"/><Relationship Id="rId4" Type="http://schemas.openxmlformats.org/officeDocument/2006/relationships/image" Target="../media/image47.jpg"/><Relationship Id="rId9" Type="http://schemas.openxmlformats.org/officeDocument/2006/relationships/image" Target="../media/image52.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11" Type="http://schemas.openxmlformats.org/officeDocument/2006/relationships/image" Target="../media/image15.jpg"/><Relationship Id="rId5" Type="http://schemas.openxmlformats.org/officeDocument/2006/relationships/image" Target="../media/image9.jpeg"/><Relationship Id="rId10" Type="http://schemas.openxmlformats.org/officeDocument/2006/relationships/image" Target="../media/image14.png"/><Relationship Id="rId4" Type="http://schemas.openxmlformats.org/officeDocument/2006/relationships/image" Target="../media/image8.jpe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 Id="rId9" Type="http://schemas.openxmlformats.org/officeDocument/2006/relationships/image" Target="../media/image23.jpg"/></Relationships>
</file>

<file path=ppt/slides/_rels/slide7.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8" Type="http://schemas.openxmlformats.org/officeDocument/2006/relationships/image" Target="../media/image30.jpeg"/><Relationship Id="rId3" Type="http://schemas.openxmlformats.org/officeDocument/2006/relationships/image" Target="../media/image25.jpeg"/><Relationship Id="rId7" Type="http://schemas.openxmlformats.org/officeDocument/2006/relationships/image" Target="../media/image29.jpeg"/><Relationship Id="rId2" Type="http://schemas.openxmlformats.org/officeDocument/2006/relationships/image" Target="../media/image24.jpeg"/><Relationship Id="rId1" Type="http://schemas.openxmlformats.org/officeDocument/2006/relationships/slideLayout" Target="../slideLayouts/slideLayout7.xml"/><Relationship Id="rId6" Type="http://schemas.openxmlformats.org/officeDocument/2006/relationships/image" Target="../media/image28.jpeg"/><Relationship Id="rId11" Type="http://schemas.openxmlformats.org/officeDocument/2006/relationships/image" Target="../media/image33.jpeg"/><Relationship Id="rId5" Type="http://schemas.openxmlformats.org/officeDocument/2006/relationships/image" Target="../media/image27.jpeg"/><Relationship Id="rId10" Type="http://schemas.openxmlformats.org/officeDocument/2006/relationships/image" Target="../media/image32.jpeg"/><Relationship Id="rId4" Type="http://schemas.openxmlformats.org/officeDocument/2006/relationships/image" Target="../media/image26.jpeg"/><Relationship Id="rId9" Type="http://schemas.openxmlformats.org/officeDocument/2006/relationships/image" Target="../media/image31.jpeg"/></Relationships>
</file>

<file path=ppt/slides/_rels/slide9.xml.rels><?xml version="1.0" encoding="UTF-8" standalone="yes"?>
<Relationships xmlns="http://schemas.openxmlformats.org/package/2006/relationships"><Relationship Id="rId3" Type="http://schemas.openxmlformats.org/officeDocument/2006/relationships/image" Target="../media/image35.jpeg"/><Relationship Id="rId7" Type="http://schemas.openxmlformats.org/officeDocument/2006/relationships/image" Target="../media/image39.jpeg"/><Relationship Id="rId2" Type="http://schemas.openxmlformats.org/officeDocument/2006/relationships/image" Target="../media/image34.jpeg"/><Relationship Id="rId1" Type="http://schemas.openxmlformats.org/officeDocument/2006/relationships/slideLayout" Target="../slideLayouts/slideLayout7.xml"/><Relationship Id="rId6" Type="http://schemas.openxmlformats.org/officeDocument/2006/relationships/image" Target="../media/image38.jpeg"/><Relationship Id="rId5" Type="http://schemas.openxmlformats.org/officeDocument/2006/relationships/image" Target="../media/image37.jpeg"/><Relationship Id="rId4" Type="http://schemas.openxmlformats.org/officeDocument/2006/relationships/image" Target="../media/image3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CuadroTexto 32">
            <a:extLst>
              <a:ext uri="{FF2B5EF4-FFF2-40B4-BE49-F238E27FC236}">
                <a16:creationId xmlns:a16="http://schemas.microsoft.com/office/drawing/2014/main" id="{98FA050F-DA14-5D47-860C-2B06FB8C55EA}"/>
              </a:ext>
            </a:extLst>
          </p:cNvPr>
          <p:cNvSpPr txBox="1"/>
          <p:nvPr/>
        </p:nvSpPr>
        <p:spPr>
          <a:xfrm>
            <a:off x="3032019" y="2637554"/>
            <a:ext cx="8844384" cy="1091389"/>
          </a:xfrm>
          <a:prstGeom prst="rect">
            <a:avLst/>
          </a:prstGeom>
          <a:noFill/>
        </p:spPr>
        <p:txBody>
          <a:bodyPr wrap="square" rtlCol="0">
            <a:spAutoFit/>
          </a:bodyPr>
          <a:lstStyle/>
          <a:p>
            <a:pPr algn="ctr">
              <a:lnSpc>
                <a:spcPct val="150000"/>
              </a:lnSpc>
            </a:pPr>
            <a:r>
              <a:rPr lang="es-MX" sz="2400" dirty="0">
                <a:latin typeface="Arial" panose="020B0604020202020204" pitchFamily="34" charset="0"/>
                <a:cs typeface="Arial" panose="020B0604020202020204" pitchFamily="34" charset="0"/>
              </a:rPr>
              <a:t>SUBCOMITÉ SECTORIAL DEL </a:t>
            </a:r>
            <a:r>
              <a:rPr lang="es-MX" sz="2400" b="1" dirty="0">
                <a:latin typeface="Arial" panose="020B0604020202020204" pitchFamily="34" charset="0"/>
                <a:cs typeface="Arial" panose="020B0604020202020204" pitchFamily="34" charset="0"/>
              </a:rPr>
              <a:t>EJE 3 TODOS POR LA PAZ</a:t>
            </a:r>
          </a:p>
          <a:p>
            <a:pPr algn="ctr">
              <a:lnSpc>
                <a:spcPct val="150000"/>
              </a:lnSpc>
            </a:pPr>
            <a:r>
              <a:rPr lang="es-MX" sz="2200" b="1" dirty="0">
                <a:latin typeface="Arial" panose="020B0604020202020204" pitchFamily="34" charset="0"/>
                <a:cs typeface="Arial" panose="020B0604020202020204" pitchFamily="34" charset="0"/>
              </a:rPr>
              <a:t>CUARTA SESIÓN ORDINARIA DEL EJERCICIO 2025</a:t>
            </a: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2"/>
          <a:stretch>
            <a:fillRect/>
          </a:stretch>
        </p:blipFill>
        <p:spPr>
          <a:xfrm>
            <a:off x="175440" y="555069"/>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2749973" y="4161731"/>
            <a:ext cx="9190127" cy="1610697"/>
          </a:xfrm>
          <a:prstGeom prst="rect">
            <a:avLst/>
          </a:prstGeom>
          <a:noFill/>
        </p:spPr>
        <p:txBody>
          <a:bodyPr wrap="square" rtlCol="0">
            <a:spAutoFit/>
          </a:bodyPr>
          <a:lstStyle/>
          <a:p>
            <a:pPr algn="ctr">
              <a:lnSpc>
                <a:spcPct val="150000"/>
              </a:lnSpc>
            </a:pPr>
            <a:r>
              <a:rPr lang="es-MX" dirty="0">
                <a:latin typeface="Arial" panose="020B0604020202020204" pitchFamily="34" charset="0"/>
                <a:cs typeface="Arial" panose="020B0604020202020204" pitchFamily="34" charset="0"/>
              </a:rPr>
              <a:t>PROGRAMA: </a:t>
            </a:r>
            <a:r>
              <a:rPr lang="es-MX" b="1" dirty="0">
                <a:latin typeface="Arial" panose="020B0604020202020204" pitchFamily="34" charset="0"/>
                <a:cs typeface="Arial" panose="020B0604020202020204" pitchFamily="34" charset="0"/>
              </a:rPr>
              <a:t>E-PPA 3.2 CANCÚN CONTIGO Y SIN VIOLENCIA.</a:t>
            </a:r>
          </a:p>
          <a:p>
            <a:pPr algn="ctr">
              <a:lnSpc>
                <a:spcPct val="150000"/>
              </a:lnSpc>
            </a:pPr>
            <a:r>
              <a:rPr lang="es-MX" sz="1600" b="1" dirty="0">
                <a:latin typeface="Arial" panose="020B0604020202020204" pitchFamily="34" charset="0"/>
                <a:cs typeface="Arial" panose="020B0604020202020204" pitchFamily="34" charset="0"/>
              </a:rPr>
              <a:t>INFORME DE AVANCE EN CUMPLIMIENTO DE METAS</a:t>
            </a:r>
          </a:p>
          <a:p>
            <a:pPr algn="ctr">
              <a:lnSpc>
                <a:spcPct val="150000"/>
              </a:lnSpc>
            </a:pPr>
            <a:r>
              <a:rPr lang="es-MX" sz="1600" u="sng" dirty="0">
                <a:latin typeface="Arial" panose="020B0604020202020204" pitchFamily="34" charset="0"/>
                <a:cs typeface="Arial" panose="020B0604020202020204" pitchFamily="34" charset="0"/>
              </a:rPr>
              <a:t>UNIDAD RESPONSABLE: </a:t>
            </a:r>
          </a:p>
          <a:p>
            <a:pPr algn="ctr">
              <a:lnSpc>
                <a:spcPct val="150000"/>
              </a:lnSpc>
            </a:pPr>
            <a:r>
              <a:rPr lang="es-MX" b="1" dirty="0">
                <a:latin typeface="Arial" panose="020B0604020202020204" pitchFamily="34" charset="0"/>
                <a:cs typeface="Arial" panose="020B0604020202020204" pitchFamily="34" charset="0"/>
              </a:rPr>
              <a:t>SECRETARÍA MUNICIPAL DE SEGURIDAD CIUDADANA Y TRÁNSITO</a:t>
            </a:r>
          </a:p>
        </p:txBody>
      </p:sp>
      <p:sp>
        <p:nvSpPr>
          <p:cNvPr id="38" name="CuadroTexto 37">
            <a:extLst>
              <a:ext uri="{FF2B5EF4-FFF2-40B4-BE49-F238E27FC236}">
                <a16:creationId xmlns:a16="http://schemas.microsoft.com/office/drawing/2014/main" id="{B45AFDFF-1686-7540-83FE-C2B0E37717C2}"/>
              </a:ext>
            </a:extLst>
          </p:cNvPr>
          <p:cNvSpPr txBox="1"/>
          <p:nvPr/>
        </p:nvSpPr>
        <p:spPr>
          <a:xfrm>
            <a:off x="435629" y="5882050"/>
            <a:ext cx="2334229" cy="646331"/>
          </a:xfrm>
          <a:prstGeom prst="rect">
            <a:avLst/>
          </a:prstGeom>
          <a:noFill/>
        </p:spPr>
        <p:txBody>
          <a:bodyPr wrap="none" rtlCol="0">
            <a:spAutoFit/>
          </a:bodyPr>
          <a:lstStyle/>
          <a:p>
            <a:r>
              <a:rPr lang="es-MX" dirty="0"/>
              <a:t>Cancún, Quintana Roo.</a:t>
            </a:r>
          </a:p>
          <a:p>
            <a:pPr algn="ctr"/>
            <a:r>
              <a:rPr lang="es-MX" dirty="0"/>
              <a:t>16 de diciembre 2026</a:t>
            </a:r>
          </a:p>
        </p:txBody>
      </p:sp>
      <p:pic>
        <p:nvPicPr>
          <p:cNvPr id="11" name="Imagen 10"/>
          <p:cNvPicPr/>
          <p:nvPr/>
        </p:nvPicPr>
        <p:blipFill>
          <a:blip r:embed="rId3" cstate="print">
            <a:extLst>
              <a:ext uri="{28A0092B-C50C-407E-A947-70E740481C1C}">
                <a14:useLocalDpi xmlns:a14="http://schemas.microsoft.com/office/drawing/2010/main" val="0"/>
              </a:ext>
            </a:extLst>
          </a:blip>
          <a:stretch>
            <a:fillRect/>
          </a:stretch>
        </p:blipFill>
        <p:spPr>
          <a:xfrm>
            <a:off x="327753" y="739369"/>
            <a:ext cx="4624104" cy="1309511"/>
          </a:xfrm>
          <a:prstGeom prst="rect">
            <a:avLst/>
          </a:prstGeom>
        </p:spPr>
      </p:pic>
      <p:pic>
        <p:nvPicPr>
          <p:cNvPr id="12" name="Imagen 11" descr="C:\Users\Usuario\AppData\Local\Microsoft\Windows\INetCache\Content.Word\LOGO.JPEG"/>
          <p:cNvPicPr/>
          <p:nvPr/>
        </p:nvPicPr>
        <p:blipFill>
          <a:blip r:embed="rId4" cstate="print">
            <a:extLst>
              <a:ext uri="{BEBA8EAE-BF5A-486C-A8C5-ECC9F3942E4B}">
                <a14:imgProps xmlns:a14="http://schemas.microsoft.com/office/drawing/2010/main">
                  <a14:imgLayer r:embed="rId5">
                    <a14:imgEffect>
                      <a14:backgroundRemoval t="4375" b="90000" l="185" r="96296">
                        <a14:foregroundMark x1="32222" y1="43125" x2="93889" y2="47500"/>
                        <a14:foregroundMark x1="95185" y1="82500" x2="31296" y2="80625"/>
                        <a14:foregroundMark x1="31111" y1="13125" x2="95741" y2="15000"/>
                        <a14:foregroundMark x1="92963" y1="20000" x2="94444" y2="68750"/>
                        <a14:foregroundMark x1="94444" y1="21250" x2="94815" y2="70625"/>
                        <a14:foregroundMark x1="77222" y1="25625" x2="77222" y2="25625"/>
                        <a14:foregroundMark x1="67407" y1="24375" x2="67407" y2="24375"/>
                        <a14:foregroundMark x1="87593" y1="28750" x2="87593" y2="28750"/>
                        <a14:foregroundMark x1="12222" y1="47500" x2="12222" y2="47500"/>
                      </a14:backgroundRemoval>
                    </a14:imgEffect>
                  </a14:imgLayer>
                </a14:imgProps>
              </a:ext>
              <a:ext uri="{28A0092B-C50C-407E-A947-70E740481C1C}">
                <a14:useLocalDpi xmlns:a14="http://schemas.microsoft.com/office/drawing/2010/main" val="0"/>
              </a:ext>
            </a:extLst>
          </a:blip>
          <a:srcRect/>
          <a:stretch>
            <a:fillRect/>
          </a:stretch>
        </p:blipFill>
        <p:spPr bwMode="auto">
          <a:xfrm>
            <a:off x="8277205" y="909265"/>
            <a:ext cx="3599198" cy="1007930"/>
          </a:xfrm>
          <a:prstGeom prst="rect">
            <a:avLst/>
          </a:prstGeom>
          <a:noFill/>
          <a:ln>
            <a:noFill/>
          </a:ln>
        </p:spPr>
      </p:pic>
      <p:pic>
        <p:nvPicPr>
          <p:cNvPr id="10" name="Imagen 9">
            <a:extLst>
              <a:ext uri="{FF2B5EF4-FFF2-40B4-BE49-F238E27FC236}">
                <a16:creationId xmlns:a16="http://schemas.microsoft.com/office/drawing/2014/main" id="{B44ECC4B-B9E4-489F-9918-18A48C8E58C3}"/>
              </a:ext>
            </a:extLst>
          </p:cNvPr>
          <p:cNvPicPr>
            <a:picLocks noChangeAspect="1"/>
          </p:cNvPicPr>
          <p:nvPr/>
        </p:nvPicPr>
        <p:blipFill>
          <a:blip r:embed="rId6"/>
          <a:stretch>
            <a:fillRect/>
          </a:stretch>
        </p:blipFill>
        <p:spPr>
          <a:xfrm>
            <a:off x="435629" y="2042924"/>
            <a:ext cx="2434376" cy="3729504"/>
          </a:xfrm>
          <a:prstGeom prst="rect">
            <a:avLst/>
          </a:prstGeom>
        </p:spPr>
      </p:pic>
    </p:spTree>
    <p:extLst>
      <p:ext uri="{BB962C8B-B14F-4D97-AF65-F5344CB8AC3E}">
        <p14:creationId xmlns:p14="http://schemas.microsoft.com/office/powerpoint/2010/main" val="40089606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p:cNvSpPr/>
          <p:nvPr/>
        </p:nvSpPr>
        <p:spPr>
          <a:xfrm>
            <a:off x="560586" y="800274"/>
            <a:ext cx="4452299" cy="369332"/>
          </a:xfrm>
          <a:prstGeom prst="rect">
            <a:avLst/>
          </a:prstGeom>
        </p:spPr>
        <p:txBody>
          <a:bodyPr wrap="square">
            <a:spAutoFit/>
          </a:bodyPr>
          <a:lstStyle/>
          <a:p>
            <a:pPr algn="ctr"/>
            <a:r>
              <a:rPr lang="es-MX" b="1" dirty="0">
                <a:solidFill>
                  <a:srgbClr val="00B0F0"/>
                </a:solidFill>
                <a:effectLst/>
                <a:latin typeface="Arial" panose="020B0604020202020204" pitchFamily="34" charset="0"/>
                <a:cs typeface="Arial" panose="020B0604020202020204" pitchFamily="34" charset="0"/>
              </a:rPr>
              <a:t>Dirección </a:t>
            </a:r>
            <a:r>
              <a:rPr lang="es-MX" dirty="0">
                <a:solidFill>
                  <a:srgbClr val="00B0F0"/>
                </a:solidFill>
                <a:effectLst/>
                <a:latin typeface="Arial" panose="020B0604020202020204" pitchFamily="34" charset="0"/>
                <a:cs typeface="Arial" panose="020B0604020202020204" pitchFamily="34" charset="0"/>
              </a:rPr>
              <a:t>de</a:t>
            </a:r>
            <a:r>
              <a:rPr lang="es-MX" b="1" dirty="0">
                <a:solidFill>
                  <a:srgbClr val="00B0F0"/>
                </a:solidFill>
                <a:effectLst/>
                <a:latin typeface="Arial" panose="020B0604020202020204" pitchFamily="34" charset="0"/>
                <a:cs typeface="Arial" panose="020B0604020202020204" pitchFamily="34" charset="0"/>
              </a:rPr>
              <a:t> </a:t>
            </a:r>
            <a:r>
              <a:rPr lang="es-MX" dirty="0">
                <a:solidFill>
                  <a:srgbClr val="00B0F0"/>
                </a:solidFill>
                <a:effectLst/>
                <a:latin typeface="Arial" panose="020B0604020202020204" pitchFamily="34" charset="0"/>
                <a:cs typeface="Arial" panose="020B0604020202020204" pitchFamily="34" charset="0"/>
              </a:rPr>
              <a:t>la</a:t>
            </a:r>
            <a:r>
              <a:rPr lang="es-MX" b="1" dirty="0">
                <a:solidFill>
                  <a:srgbClr val="00B0F0"/>
                </a:solidFill>
                <a:effectLst/>
                <a:latin typeface="Arial" panose="020B0604020202020204" pitchFamily="34" charset="0"/>
                <a:cs typeface="Arial" panose="020B0604020202020204" pitchFamily="34" charset="0"/>
              </a:rPr>
              <a:t> Academia </a:t>
            </a:r>
            <a:r>
              <a:rPr lang="es-MX" dirty="0">
                <a:solidFill>
                  <a:srgbClr val="00B0F0"/>
                </a:solidFill>
                <a:effectLst/>
                <a:latin typeface="Arial" panose="020B0604020202020204" pitchFamily="34" charset="0"/>
                <a:cs typeface="Arial" panose="020B0604020202020204" pitchFamily="34" charset="0"/>
              </a:rPr>
              <a:t>de</a:t>
            </a:r>
            <a:r>
              <a:rPr lang="es-MX" b="1" dirty="0">
                <a:solidFill>
                  <a:srgbClr val="00B0F0"/>
                </a:solidFill>
                <a:effectLst/>
                <a:latin typeface="Arial" panose="020B0604020202020204" pitchFamily="34" charset="0"/>
                <a:cs typeface="Arial" panose="020B0604020202020204" pitchFamily="34" charset="0"/>
              </a:rPr>
              <a:t> Policía.</a:t>
            </a:r>
            <a:endParaRPr lang="es-MX" dirty="0">
              <a:solidFill>
                <a:srgbClr val="00B0F0"/>
              </a:solidFill>
              <a:latin typeface="Arial" panose="020B0604020202020204" pitchFamily="34" charset="0"/>
              <a:cs typeface="Arial" panose="020B0604020202020204" pitchFamily="34" charset="0"/>
            </a:endParaRPr>
          </a:p>
        </p:txBody>
      </p:sp>
      <p:sp>
        <p:nvSpPr>
          <p:cNvPr id="6" name="Rectángulo 5"/>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7" name="Rectángulo 6"/>
          <p:cNvSpPr/>
          <p:nvPr/>
        </p:nvSpPr>
        <p:spPr>
          <a:xfrm>
            <a:off x="0" y="6467111"/>
            <a:ext cx="5573486" cy="461665"/>
          </a:xfrm>
          <a:prstGeom prst="rect">
            <a:avLst/>
          </a:prstGeom>
        </p:spPr>
        <p:txBody>
          <a:bodyPr wrap="square">
            <a:spAutoFit/>
          </a:bodyPr>
          <a:lstStyle/>
          <a:p>
            <a:pPr algn="ctr"/>
            <a:r>
              <a:rPr lang="es-MX" sz="1200" dirty="0">
                <a:solidFill>
                  <a:schemeClr val="bg1"/>
                </a:solidFill>
                <a:effectLst/>
                <a:latin typeface="Arial" panose="020B0604020202020204" pitchFamily="34" charset="0"/>
                <a:cs typeface="Arial" panose="020B0604020202020204" pitchFamily="34" charset="0"/>
              </a:rPr>
              <a:t>Ulises Ramírez Tovar</a:t>
            </a:r>
          </a:p>
          <a:p>
            <a:pPr algn="ctr"/>
            <a:r>
              <a:rPr lang="es-MX" sz="1200" b="1" dirty="0">
                <a:solidFill>
                  <a:schemeClr val="bg1"/>
                </a:solidFill>
                <a:effectLst/>
                <a:latin typeface="Arial" panose="020B0604020202020204" pitchFamily="34" charset="0"/>
                <a:cs typeface="Arial" panose="020B0604020202020204" pitchFamily="34" charset="0"/>
              </a:rPr>
              <a:t>Dirección de la Academia de Policía.</a:t>
            </a:r>
            <a:endParaRPr lang="es-MX" sz="1200" dirty="0">
              <a:solidFill>
                <a:schemeClr val="bg1"/>
              </a:solidFill>
              <a:effectLst/>
              <a:latin typeface="Arial" panose="020B0604020202020204" pitchFamily="34" charset="0"/>
              <a:cs typeface="Arial" panose="020B0604020202020204" pitchFamily="34" charset="0"/>
            </a:endParaRPr>
          </a:p>
        </p:txBody>
      </p:sp>
      <p:sp>
        <p:nvSpPr>
          <p:cNvPr id="9" name="Rectángulo 8"/>
          <p:cNvSpPr/>
          <p:nvPr/>
        </p:nvSpPr>
        <p:spPr>
          <a:xfrm>
            <a:off x="92405" y="1758074"/>
            <a:ext cx="5388659" cy="3970318"/>
          </a:xfrm>
          <a:prstGeom prst="rect">
            <a:avLst/>
          </a:prstGeom>
        </p:spPr>
        <p:txBody>
          <a:bodyPr wrap="square">
            <a:spAutoFit/>
          </a:bodyPr>
          <a:lstStyle/>
          <a:p>
            <a:pPr algn="just"/>
            <a:r>
              <a:rPr lang="es-MX" sz="1400" b="1" dirty="0">
                <a:latin typeface="Arial" panose="020B0604020202020204" pitchFamily="34" charset="0"/>
                <a:cs typeface="Arial" panose="020B0604020202020204" pitchFamily="34" charset="0"/>
              </a:rPr>
              <a:t>Componente: Capacitación inicial, continua y especializada del personal de la Secretaría Municipal de Seguridad Ciudadana y Tránsito</a:t>
            </a:r>
            <a:endParaRPr lang="es-MX" sz="1400" dirty="0">
              <a:latin typeface="Arial" panose="020B0604020202020204" pitchFamily="34" charset="0"/>
              <a:cs typeface="Arial" panose="020B0604020202020204" pitchFamily="34" charset="0"/>
            </a:endParaRPr>
          </a:p>
          <a:p>
            <a:pPr algn="just"/>
            <a:r>
              <a:rPr lang="es-MX" sz="1400" dirty="0">
                <a:latin typeface="Arial" panose="020B0604020202020204" pitchFamily="34" charset="0"/>
                <a:cs typeface="Arial" panose="020B0604020202020204" pitchFamily="34" charset="0"/>
              </a:rPr>
              <a:t>Para el presente trimestre se estableció como meta la impartición de </a:t>
            </a:r>
            <a:r>
              <a:rPr lang="es-MX" sz="1400" b="1" dirty="0">
                <a:latin typeface="Arial" panose="020B0604020202020204" pitchFamily="34" charset="0"/>
                <a:cs typeface="Arial" panose="020B0604020202020204" pitchFamily="34" charset="0"/>
              </a:rPr>
              <a:t>160 capacitaciones</a:t>
            </a:r>
            <a:r>
              <a:rPr lang="es-MX" sz="1400" dirty="0">
                <a:latin typeface="Arial" panose="020B0604020202020204" pitchFamily="34" charset="0"/>
                <a:cs typeface="Arial" panose="020B0604020202020204" pitchFamily="34" charset="0"/>
              </a:rPr>
              <a:t> dirigidas al personal de la Secretaría Municipal de Seguridad Ciudadana y Tránsito. Al cierre del periodo, se han realizado </a:t>
            </a:r>
            <a:r>
              <a:rPr lang="es-MX" sz="1400" b="1" dirty="0">
                <a:latin typeface="Arial" panose="020B0604020202020204" pitchFamily="34" charset="0"/>
                <a:cs typeface="Arial" panose="020B0604020202020204" pitchFamily="34" charset="0"/>
              </a:rPr>
              <a:t>261 capacitaciones</a:t>
            </a:r>
            <a:r>
              <a:rPr lang="es-MX" sz="1400" dirty="0">
                <a:latin typeface="Arial" panose="020B0604020202020204" pitchFamily="34" charset="0"/>
                <a:cs typeface="Arial" panose="020B0604020202020204" pitchFamily="34" charset="0"/>
              </a:rPr>
              <a:t>, lo que representa un </a:t>
            </a:r>
            <a:r>
              <a:rPr lang="es-MX" sz="1400" b="1" dirty="0">
                <a:latin typeface="Arial" panose="020B0604020202020204" pitchFamily="34" charset="0"/>
                <a:cs typeface="Arial" panose="020B0604020202020204" pitchFamily="34" charset="0"/>
              </a:rPr>
              <a:t>cumplimiento del 163.13%</a:t>
            </a:r>
            <a:r>
              <a:rPr lang="es-MX" sz="1400" dirty="0">
                <a:latin typeface="Arial" panose="020B0604020202020204" pitchFamily="34" charset="0"/>
                <a:cs typeface="Arial" panose="020B0604020202020204" pitchFamily="34" charset="0"/>
              </a:rPr>
              <a:t> respecto a la meta programada, reflejando un fortalecimiento significativo de las capacidades institucionales del personal operativo y administrativo.</a:t>
            </a:r>
          </a:p>
          <a:p>
            <a:pPr algn="just"/>
            <a:endParaRPr lang="es-MX" sz="1400" dirty="0">
              <a:latin typeface="Arial" panose="020B0604020202020204" pitchFamily="34" charset="0"/>
              <a:cs typeface="Arial" panose="020B0604020202020204" pitchFamily="34" charset="0"/>
            </a:endParaRPr>
          </a:p>
          <a:p>
            <a:pPr algn="just"/>
            <a:r>
              <a:rPr lang="es-MX" sz="1400" b="1" dirty="0">
                <a:latin typeface="Arial" panose="020B0604020202020204" pitchFamily="34" charset="0"/>
                <a:cs typeface="Arial" panose="020B0604020202020204" pitchFamily="34" charset="0"/>
              </a:rPr>
              <a:t>Actividad 1: Desarrollo de capacitaciones programadas</a:t>
            </a:r>
            <a:endParaRPr lang="es-MX" sz="1400" dirty="0">
              <a:latin typeface="Arial" panose="020B0604020202020204" pitchFamily="34" charset="0"/>
              <a:cs typeface="Arial" panose="020B0604020202020204" pitchFamily="34" charset="0"/>
            </a:endParaRPr>
          </a:p>
          <a:p>
            <a:pPr algn="just"/>
            <a:r>
              <a:rPr lang="es-MX" sz="1400" dirty="0">
                <a:latin typeface="Arial" panose="020B0604020202020204" pitchFamily="34" charset="0"/>
                <a:cs typeface="Arial" panose="020B0604020202020204" pitchFamily="34" charset="0"/>
              </a:rPr>
              <a:t>Durante el trimestre se llevaron a cabo </a:t>
            </a:r>
            <a:r>
              <a:rPr lang="es-MX" sz="1400" b="1" dirty="0">
                <a:latin typeface="Arial" panose="020B0604020202020204" pitchFamily="34" charset="0"/>
                <a:cs typeface="Arial" panose="020B0604020202020204" pitchFamily="34" charset="0"/>
              </a:rPr>
              <a:t>117 capacitaciones</a:t>
            </a:r>
            <a:r>
              <a:rPr lang="es-MX" sz="1400" dirty="0">
                <a:latin typeface="Arial" panose="020B0604020202020204" pitchFamily="34" charset="0"/>
                <a:cs typeface="Arial" panose="020B0604020202020204" pitchFamily="34" charset="0"/>
              </a:rPr>
              <a:t>, superando la meta proyectada de </a:t>
            </a:r>
            <a:r>
              <a:rPr lang="es-MX" sz="1400" b="1" dirty="0">
                <a:latin typeface="Arial" panose="020B0604020202020204" pitchFamily="34" charset="0"/>
                <a:cs typeface="Arial" panose="020B0604020202020204" pitchFamily="34" charset="0"/>
              </a:rPr>
              <a:t>65</a:t>
            </a:r>
            <a:r>
              <a:rPr lang="es-MX" sz="1400" dirty="0">
                <a:latin typeface="Arial" panose="020B0604020202020204" pitchFamily="34" charset="0"/>
                <a:cs typeface="Arial" panose="020B0604020202020204" pitchFamily="34" charset="0"/>
              </a:rPr>
              <a:t>, lo que equivale a un </a:t>
            </a:r>
            <a:r>
              <a:rPr lang="es-MX" sz="1400" b="1" dirty="0">
                <a:latin typeface="Arial" panose="020B0604020202020204" pitchFamily="34" charset="0"/>
                <a:cs typeface="Arial" panose="020B0604020202020204" pitchFamily="34" charset="0"/>
              </a:rPr>
              <a:t>cumplimiento del 180%</a:t>
            </a:r>
            <a:r>
              <a:rPr lang="es-MX" sz="1400" dirty="0">
                <a:latin typeface="Arial" panose="020B0604020202020204" pitchFamily="34" charset="0"/>
                <a:cs typeface="Arial" panose="020B0604020202020204" pitchFamily="34" charset="0"/>
              </a:rPr>
              <a:t>. Este resultado evidencia el esfuerzo institucional por ampliar la cobertura y el alcance de los procesos de formación, priorizando la profesionalización y actualización continua del personal.</a:t>
            </a:r>
          </a:p>
        </p:txBody>
      </p:sp>
      <p:graphicFrame>
        <p:nvGraphicFramePr>
          <p:cNvPr id="2" name="Gráfico 1">
            <a:extLst>
              <a:ext uri="{FF2B5EF4-FFF2-40B4-BE49-F238E27FC236}">
                <a16:creationId xmlns:a16="http://schemas.microsoft.com/office/drawing/2014/main" id="{00000000-0008-0000-0B00-000003000000}"/>
              </a:ext>
            </a:extLst>
          </p:cNvPr>
          <p:cNvGraphicFramePr>
            <a:graphicFrameLocks/>
          </p:cNvGraphicFramePr>
          <p:nvPr>
            <p:extLst>
              <p:ext uri="{D42A27DB-BD31-4B8C-83A1-F6EECF244321}">
                <p14:modId xmlns:p14="http://schemas.microsoft.com/office/powerpoint/2010/main" val="2549721720"/>
              </p:ext>
            </p:extLst>
          </p:nvPr>
        </p:nvGraphicFramePr>
        <p:xfrm>
          <a:off x="6033080" y="3504297"/>
          <a:ext cx="5741957" cy="28575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3" name="Gráfico 2">
            <a:extLst>
              <a:ext uri="{FF2B5EF4-FFF2-40B4-BE49-F238E27FC236}">
                <a16:creationId xmlns:a16="http://schemas.microsoft.com/office/drawing/2014/main" id="{00000000-0008-0000-0B00-000002000000}"/>
              </a:ext>
            </a:extLst>
          </p:cNvPr>
          <p:cNvGraphicFramePr>
            <a:graphicFrameLocks/>
          </p:cNvGraphicFramePr>
          <p:nvPr>
            <p:extLst>
              <p:ext uri="{D42A27DB-BD31-4B8C-83A1-F6EECF244321}">
                <p14:modId xmlns:p14="http://schemas.microsoft.com/office/powerpoint/2010/main" val="3842562074"/>
              </p:ext>
            </p:extLst>
          </p:nvPr>
        </p:nvGraphicFramePr>
        <p:xfrm>
          <a:off x="5905790" y="496203"/>
          <a:ext cx="5741957" cy="2723652"/>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11449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209455" y="167666"/>
            <a:ext cx="10066591" cy="1384995"/>
          </a:xfrm>
          <a:prstGeom prst="rect">
            <a:avLst/>
          </a:prstGeom>
          <a:noFill/>
        </p:spPr>
        <p:txBody>
          <a:bodyPr wrap="square" lIns="91440" tIns="45720" rIns="91440" bIns="45720">
            <a:spAutoFit/>
          </a:bodyPr>
          <a:lstStyle/>
          <a:p>
            <a:pPr algn="ctr"/>
            <a:r>
              <a:rPr lang="es-ES" sz="2800" dirty="0">
                <a:latin typeface="Arial" panose="020B0604020202020204" pitchFamily="34" charset="0"/>
                <a:cs typeface="Arial" panose="020B0604020202020204" pitchFamily="34" charset="0"/>
              </a:rPr>
              <a:t>Evidencias Fotográficas de la </a:t>
            </a:r>
            <a:r>
              <a:rPr lang="es-MX" sz="2800" b="1" dirty="0">
                <a:effectLst/>
                <a:latin typeface="Arial" panose="020B0604020202020204" pitchFamily="34" charset="0"/>
                <a:cs typeface="Arial" panose="020B0604020202020204" pitchFamily="34" charset="0"/>
              </a:rPr>
              <a:t>Dirección </a:t>
            </a:r>
            <a:r>
              <a:rPr lang="es-MX" sz="2800" dirty="0">
                <a:effectLst/>
                <a:latin typeface="Arial" panose="020B0604020202020204" pitchFamily="34" charset="0"/>
                <a:cs typeface="Arial" panose="020B0604020202020204" pitchFamily="34" charset="0"/>
              </a:rPr>
              <a:t>de</a:t>
            </a:r>
            <a:r>
              <a:rPr lang="es-MX" sz="2800" b="1" dirty="0">
                <a:effectLst/>
                <a:latin typeface="Arial" panose="020B0604020202020204" pitchFamily="34" charset="0"/>
                <a:cs typeface="Arial" panose="020B0604020202020204" pitchFamily="34" charset="0"/>
              </a:rPr>
              <a:t> </a:t>
            </a:r>
            <a:r>
              <a:rPr lang="es-MX" sz="2800" dirty="0">
                <a:effectLst/>
                <a:latin typeface="Arial" panose="020B0604020202020204" pitchFamily="34" charset="0"/>
                <a:cs typeface="Arial" panose="020B0604020202020204" pitchFamily="34" charset="0"/>
              </a:rPr>
              <a:t>la</a:t>
            </a:r>
            <a:r>
              <a:rPr lang="es-MX" sz="2800" b="1" dirty="0">
                <a:effectLst/>
                <a:latin typeface="Arial" panose="020B0604020202020204" pitchFamily="34" charset="0"/>
                <a:cs typeface="Arial" panose="020B0604020202020204" pitchFamily="34" charset="0"/>
              </a:rPr>
              <a:t> Academia </a:t>
            </a:r>
            <a:r>
              <a:rPr lang="es-MX" sz="2800" dirty="0">
                <a:effectLst/>
                <a:latin typeface="Arial" panose="020B0604020202020204" pitchFamily="34" charset="0"/>
                <a:cs typeface="Arial" panose="020B0604020202020204" pitchFamily="34" charset="0"/>
              </a:rPr>
              <a:t>de</a:t>
            </a:r>
            <a:r>
              <a:rPr lang="es-MX" sz="2800" b="1" dirty="0">
                <a:effectLst/>
                <a:latin typeface="Arial" panose="020B0604020202020204" pitchFamily="34" charset="0"/>
                <a:cs typeface="Arial" panose="020B0604020202020204" pitchFamily="34" charset="0"/>
              </a:rPr>
              <a:t> Policía.</a:t>
            </a:r>
            <a:endParaRPr lang="es-MX" sz="2800" dirty="0">
              <a:latin typeface="Arial" panose="020B0604020202020204" pitchFamily="34" charset="0"/>
              <a:cs typeface="Arial" panose="020B0604020202020204" pitchFamily="34" charset="0"/>
            </a:endParaRPr>
          </a:p>
          <a:p>
            <a:pPr algn="ctr"/>
            <a:endParaRPr lang="es-MX" sz="2800" dirty="0">
              <a:latin typeface="Arial" panose="020B0604020202020204" pitchFamily="34" charset="0"/>
              <a:cs typeface="Arial" panose="020B0604020202020204" pitchFamily="34" charset="0"/>
            </a:endParaRPr>
          </a:p>
        </p:txBody>
      </p:sp>
      <p:pic>
        <p:nvPicPr>
          <p:cNvPr id="6" name="Imagen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34129" y="1417224"/>
            <a:ext cx="2937127" cy="2371442"/>
          </a:xfrm>
          <a:prstGeom prst="rect">
            <a:avLst/>
          </a:prstGeom>
        </p:spPr>
      </p:pic>
      <p:pic>
        <p:nvPicPr>
          <p:cNvPr id="8" name="Imagen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0279" y="4013303"/>
            <a:ext cx="2918376" cy="2376564"/>
          </a:xfrm>
          <a:prstGeom prst="rect">
            <a:avLst/>
          </a:prstGeom>
        </p:spPr>
      </p:pic>
      <p:pic>
        <p:nvPicPr>
          <p:cNvPr id="10" name="Imagen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626" y="4013304"/>
            <a:ext cx="2918376" cy="2376564"/>
          </a:xfrm>
          <a:prstGeom prst="rect">
            <a:avLst/>
          </a:prstGeom>
        </p:spPr>
      </p:pic>
      <p:pic>
        <p:nvPicPr>
          <p:cNvPr id="14" name="Imagen 13">
            <a:extLst>
              <a:ext uri="{FF2B5EF4-FFF2-40B4-BE49-F238E27FC236}">
                <a16:creationId xmlns:a16="http://schemas.microsoft.com/office/drawing/2014/main" id="{D51004C0-0189-2F5F-8799-34E54B2C9F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0092" y="1339665"/>
            <a:ext cx="5600374" cy="2449001"/>
          </a:xfrm>
          <a:prstGeom prst="rect">
            <a:avLst/>
          </a:prstGeom>
        </p:spPr>
      </p:pic>
      <p:pic>
        <p:nvPicPr>
          <p:cNvPr id="16" name="Imagen 15">
            <a:extLst>
              <a:ext uri="{FF2B5EF4-FFF2-40B4-BE49-F238E27FC236}">
                <a16:creationId xmlns:a16="http://schemas.microsoft.com/office/drawing/2014/main" id="{BCE11DBD-4EB5-9FFB-730B-24BA87F715E5}"/>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643823" y="3920247"/>
            <a:ext cx="5212833" cy="2548647"/>
          </a:xfrm>
          <a:prstGeom prst="rect">
            <a:avLst/>
          </a:prstGeom>
        </p:spPr>
      </p:pic>
    </p:spTree>
    <p:extLst>
      <p:ext uri="{BB962C8B-B14F-4D97-AF65-F5344CB8AC3E}">
        <p14:creationId xmlns:p14="http://schemas.microsoft.com/office/powerpoint/2010/main" val="17662042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334295" y="796366"/>
            <a:ext cx="5012895" cy="923330"/>
          </a:xfrm>
          <a:prstGeom prst="rect">
            <a:avLst/>
          </a:prstGeom>
        </p:spPr>
        <p:txBody>
          <a:bodyPr wrap="square">
            <a:spAutoFit/>
          </a:bodyPr>
          <a:lstStyle/>
          <a:p>
            <a:pPr algn="ctr"/>
            <a:r>
              <a:rPr lang="es-MX" b="1" dirty="0">
                <a:solidFill>
                  <a:srgbClr val="00B0F0"/>
                </a:solidFill>
                <a:latin typeface="Arial" panose="020B0604020202020204" pitchFamily="34" charset="0"/>
                <a:cs typeface="Arial" panose="020B0604020202020204" pitchFamily="34" charset="0"/>
              </a:rPr>
              <a:t>Dirección </a:t>
            </a:r>
            <a:r>
              <a:rPr lang="es-MX" dirty="0">
                <a:solidFill>
                  <a:srgbClr val="00B0F0"/>
                </a:solidFill>
                <a:latin typeface="Arial" panose="020B0604020202020204" pitchFamily="34" charset="0"/>
                <a:cs typeface="Arial" panose="020B0604020202020204" pitchFamily="34" charset="0"/>
              </a:rPr>
              <a:t>del</a:t>
            </a:r>
            <a:r>
              <a:rPr lang="es-MX" b="1" dirty="0">
                <a:solidFill>
                  <a:srgbClr val="00B0F0"/>
                </a:solidFill>
                <a:latin typeface="Arial" panose="020B0604020202020204" pitchFamily="34" charset="0"/>
                <a:cs typeface="Arial" panose="020B0604020202020204" pitchFamily="34" charset="0"/>
              </a:rPr>
              <a:t> Grupo Especializado </a:t>
            </a:r>
            <a:r>
              <a:rPr lang="es-MX" dirty="0">
                <a:solidFill>
                  <a:srgbClr val="00B0F0"/>
                </a:solidFill>
                <a:latin typeface="Arial" panose="020B0604020202020204" pitchFamily="34" charset="0"/>
                <a:cs typeface="Arial" panose="020B0604020202020204" pitchFamily="34" charset="0"/>
              </a:rPr>
              <a:t>en</a:t>
            </a:r>
            <a:r>
              <a:rPr lang="es-MX" b="1" dirty="0">
                <a:solidFill>
                  <a:srgbClr val="00B0F0"/>
                </a:solidFill>
                <a:latin typeface="Arial" panose="020B0604020202020204" pitchFamily="34" charset="0"/>
                <a:cs typeface="Arial" panose="020B0604020202020204" pitchFamily="34" charset="0"/>
              </a:rPr>
              <a:t> Atención </a:t>
            </a:r>
            <a:r>
              <a:rPr lang="es-MX" dirty="0">
                <a:solidFill>
                  <a:srgbClr val="00B0F0"/>
                </a:solidFill>
                <a:latin typeface="Arial" panose="020B0604020202020204" pitchFamily="34" charset="0"/>
                <a:cs typeface="Arial" panose="020B0604020202020204" pitchFamily="34" charset="0"/>
              </a:rPr>
              <a:t>a la </a:t>
            </a:r>
            <a:r>
              <a:rPr lang="es-MX" b="1" dirty="0">
                <a:solidFill>
                  <a:srgbClr val="00B0F0"/>
                </a:solidFill>
                <a:latin typeface="Arial" panose="020B0604020202020204" pitchFamily="34" charset="0"/>
                <a:cs typeface="Arial" panose="020B0604020202020204" pitchFamily="34" charset="0"/>
              </a:rPr>
              <a:t>Violencia Familiar </a:t>
            </a:r>
            <a:r>
              <a:rPr lang="es-MX" dirty="0">
                <a:solidFill>
                  <a:srgbClr val="00B0F0"/>
                </a:solidFill>
                <a:latin typeface="Arial" panose="020B0604020202020204" pitchFamily="34" charset="0"/>
                <a:cs typeface="Arial" panose="020B0604020202020204" pitchFamily="34" charset="0"/>
              </a:rPr>
              <a:t>y de </a:t>
            </a:r>
            <a:r>
              <a:rPr lang="es-MX" b="1" dirty="0">
                <a:solidFill>
                  <a:srgbClr val="00B0F0"/>
                </a:solidFill>
                <a:latin typeface="Arial" panose="020B0604020202020204" pitchFamily="34" charset="0"/>
                <a:cs typeface="Arial" panose="020B0604020202020204" pitchFamily="34" charset="0"/>
              </a:rPr>
              <a:t>Género "</a:t>
            </a:r>
            <a:r>
              <a:rPr lang="es-MX" b="1" dirty="0" err="1">
                <a:solidFill>
                  <a:srgbClr val="00B0F0"/>
                </a:solidFill>
                <a:latin typeface="Arial" panose="020B0604020202020204" pitchFamily="34" charset="0"/>
                <a:cs typeface="Arial" panose="020B0604020202020204" pitchFamily="34" charset="0"/>
              </a:rPr>
              <a:t>GEAVIG</a:t>
            </a:r>
            <a:r>
              <a:rPr lang="es-MX" b="1" dirty="0">
                <a:solidFill>
                  <a:srgbClr val="00B0F0"/>
                </a:solidFill>
                <a:latin typeface="Arial" panose="020B0604020202020204" pitchFamily="34" charset="0"/>
                <a:cs typeface="Arial" panose="020B0604020202020204" pitchFamily="34" charset="0"/>
              </a:rPr>
              <a:t>".</a:t>
            </a:r>
            <a:endParaRPr lang="x-none" dirty="0">
              <a:solidFill>
                <a:srgbClr val="00B0F0"/>
              </a:solidFill>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0" y="6526378"/>
            <a:ext cx="5573486" cy="246221"/>
          </a:xfrm>
          <a:prstGeom prst="rect">
            <a:avLst/>
          </a:prstGeom>
        </p:spPr>
        <p:txBody>
          <a:bodyPr wrap="square">
            <a:spAutoFit/>
          </a:bodyPr>
          <a:lstStyle/>
          <a:p>
            <a:pPr algn="ctr"/>
            <a:r>
              <a:rPr lang="es-MX" sz="1000" dirty="0">
                <a:solidFill>
                  <a:schemeClr val="bg1"/>
                </a:solidFill>
                <a:latin typeface="Arial" panose="020B0604020202020204" pitchFamily="34" charset="0"/>
                <a:cs typeface="Arial" panose="020B0604020202020204" pitchFamily="34" charset="0"/>
              </a:rPr>
              <a:t>Dirección del Grupo Especializado en Atención a la Violencia Familiar y de Género "GEAVIG".</a:t>
            </a:r>
            <a:endParaRPr lang="x-none" sz="10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388296" y="1845490"/>
            <a:ext cx="4904892" cy="4185761"/>
          </a:xfrm>
          <a:prstGeom prst="rect">
            <a:avLst/>
          </a:prstGeom>
        </p:spPr>
        <p:txBody>
          <a:bodyPr wrap="square">
            <a:spAutoFit/>
          </a:bodyPr>
          <a:lstStyle/>
          <a:p>
            <a:pPr algn="just"/>
            <a:r>
              <a:rPr lang="es-MX" sz="1400" b="1" dirty="0">
                <a:latin typeface="Arial" panose="020B0604020202020204" pitchFamily="34" charset="0"/>
                <a:cs typeface="Arial" panose="020B0604020202020204" pitchFamily="34" charset="0"/>
              </a:rPr>
              <a:t>Componente: Acciones para la atención y prevención de la violencia familiar y de género</a:t>
            </a:r>
          </a:p>
          <a:p>
            <a:pPr algn="just"/>
            <a:endParaRPr lang="es-MX" sz="1400" dirty="0">
              <a:latin typeface="Arial" panose="020B0604020202020204" pitchFamily="34" charset="0"/>
              <a:cs typeface="Arial" panose="020B0604020202020204" pitchFamily="34" charset="0"/>
            </a:endParaRPr>
          </a:p>
          <a:p>
            <a:pPr algn="just"/>
            <a:r>
              <a:rPr lang="es-MX" sz="1400" dirty="0">
                <a:latin typeface="Arial" panose="020B0604020202020204" pitchFamily="34" charset="0"/>
                <a:cs typeface="Arial" panose="020B0604020202020204" pitchFamily="34" charset="0"/>
              </a:rPr>
              <a:t>Durante el trimestre se ejecutaron </a:t>
            </a:r>
            <a:r>
              <a:rPr lang="es-MX" sz="1400" b="1" dirty="0">
                <a:latin typeface="Arial" panose="020B0604020202020204" pitchFamily="34" charset="0"/>
                <a:cs typeface="Arial" panose="020B0604020202020204" pitchFamily="34" charset="0"/>
              </a:rPr>
              <a:t>102 acciones</a:t>
            </a:r>
            <a:r>
              <a:rPr lang="es-MX" sz="1400" dirty="0">
                <a:latin typeface="Arial" panose="020B0604020202020204" pitchFamily="34" charset="0"/>
                <a:cs typeface="Arial" panose="020B0604020202020204" pitchFamily="34" charset="0"/>
              </a:rPr>
              <a:t> de las </a:t>
            </a:r>
            <a:r>
              <a:rPr lang="es-MX" sz="1400" b="1" dirty="0">
                <a:latin typeface="Arial" panose="020B0604020202020204" pitchFamily="34" charset="0"/>
                <a:cs typeface="Arial" panose="020B0604020202020204" pitchFamily="34" charset="0"/>
              </a:rPr>
              <a:t>365 programadas</a:t>
            </a:r>
            <a:r>
              <a:rPr lang="es-MX" sz="1400" dirty="0">
                <a:latin typeface="Arial" panose="020B0604020202020204" pitchFamily="34" charset="0"/>
                <a:cs typeface="Arial" panose="020B0604020202020204" pitchFamily="34" charset="0"/>
              </a:rPr>
              <a:t>, lo que representa un </a:t>
            </a:r>
            <a:r>
              <a:rPr lang="es-MX" sz="1400" b="1" dirty="0">
                <a:latin typeface="Arial" panose="020B0604020202020204" pitchFamily="34" charset="0"/>
                <a:cs typeface="Arial" panose="020B0604020202020204" pitchFamily="34" charset="0"/>
              </a:rPr>
              <a:t>avance del 27.95%</a:t>
            </a:r>
            <a:r>
              <a:rPr lang="es-MX" sz="1400" dirty="0">
                <a:latin typeface="Arial" panose="020B0604020202020204" pitchFamily="34" charset="0"/>
                <a:cs typeface="Arial" panose="020B0604020202020204" pitchFamily="34" charset="0"/>
              </a:rPr>
              <a:t> respecto a la meta establecida. Este resultado refleja el progreso gradual en la implementación de las acciones orientadas a la atención y prevención de la violencia familiar y de género conforme a la programación anual.</a:t>
            </a:r>
          </a:p>
          <a:p>
            <a:pPr algn="just"/>
            <a:endParaRPr lang="es-MX" sz="1400" dirty="0">
              <a:latin typeface="Arial" panose="020B0604020202020204" pitchFamily="34" charset="0"/>
              <a:cs typeface="Arial" panose="020B0604020202020204" pitchFamily="34" charset="0"/>
            </a:endParaRPr>
          </a:p>
          <a:p>
            <a:pPr algn="just"/>
            <a:r>
              <a:rPr lang="es-MX" sz="1400" b="1" dirty="0">
                <a:latin typeface="Arial" panose="020B0604020202020204" pitchFamily="34" charset="0"/>
                <a:cs typeface="Arial" panose="020B0604020202020204" pitchFamily="34" charset="0"/>
              </a:rPr>
              <a:t>Actividad 1: Implementación de acciones de prevención de la violencia familiar y de género</a:t>
            </a:r>
          </a:p>
          <a:p>
            <a:pPr algn="just"/>
            <a:endParaRPr lang="es-MX" sz="1400" dirty="0">
              <a:latin typeface="Arial" panose="020B0604020202020204" pitchFamily="34" charset="0"/>
              <a:cs typeface="Arial" panose="020B0604020202020204" pitchFamily="34" charset="0"/>
            </a:endParaRPr>
          </a:p>
          <a:p>
            <a:pPr algn="just"/>
            <a:r>
              <a:rPr lang="es-MX" sz="1400" dirty="0">
                <a:latin typeface="Arial" panose="020B0604020202020204" pitchFamily="34" charset="0"/>
                <a:cs typeface="Arial" panose="020B0604020202020204" pitchFamily="34" charset="0"/>
              </a:rPr>
              <a:t>En el periodo evaluado se llevaron a cabo </a:t>
            </a:r>
            <a:r>
              <a:rPr lang="es-MX" sz="1400" b="1" dirty="0">
                <a:latin typeface="Arial" panose="020B0604020202020204" pitchFamily="34" charset="0"/>
                <a:cs typeface="Arial" panose="020B0604020202020204" pitchFamily="34" charset="0"/>
              </a:rPr>
              <a:t>102 actividades</a:t>
            </a:r>
            <a:r>
              <a:rPr lang="es-MX" sz="1400" dirty="0">
                <a:latin typeface="Arial" panose="020B0604020202020204" pitchFamily="34" charset="0"/>
                <a:cs typeface="Arial" panose="020B0604020202020204" pitchFamily="34" charset="0"/>
              </a:rPr>
              <a:t>, superando la meta trimestral de </a:t>
            </a:r>
            <a:r>
              <a:rPr lang="es-MX" sz="1400" b="1" dirty="0">
                <a:latin typeface="Arial" panose="020B0604020202020204" pitchFamily="34" charset="0"/>
                <a:cs typeface="Arial" panose="020B0604020202020204" pitchFamily="34" charset="0"/>
              </a:rPr>
              <a:t>94</a:t>
            </a:r>
            <a:r>
              <a:rPr lang="es-MX" sz="1400" dirty="0">
                <a:latin typeface="Arial" panose="020B0604020202020204" pitchFamily="34" charset="0"/>
                <a:cs typeface="Arial" panose="020B0604020202020204" pitchFamily="34" charset="0"/>
              </a:rPr>
              <a:t>, lo que equivale a un </a:t>
            </a:r>
            <a:r>
              <a:rPr lang="es-MX" sz="1400" b="1" dirty="0">
                <a:latin typeface="Arial" panose="020B0604020202020204" pitchFamily="34" charset="0"/>
                <a:cs typeface="Arial" panose="020B0604020202020204" pitchFamily="34" charset="0"/>
              </a:rPr>
              <a:t>cumplimiento del 108.51%</a:t>
            </a:r>
            <a:r>
              <a:rPr lang="es-MX" sz="1400" dirty="0">
                <a:latin typeface="Arial" panose="020B0604020202020204" pitchFamily="34" charset="0"/>
                <a:cs typeface="Arial" panose="020B0604020202020204" pitchFamily="34" charset="0"/>
              </a:rPr>
              <a:t>. Este desempeño evidencia el fortalecimiento de las acciones preventivas y el cumplimiento oportuno de los objetivos establecidos para el trimestre.</a:t>
            </a:r>
          </a:p>
        </p:txBody>
      </p:sp>
      <p:graphicFrame>
        <p:nvGraphicFramePr>
          <p:cNvPr id="8" name="Gráfico 7">
            <a:extLst>
              <a:ext uri="{FF2B5EF4-FFF2-40B4-BE49-F238E27FC236}">
                <a16:creationId xmlns:a16="http://schemas.microsoft.com/office/drawing/2014/main" id="{00000000-0008-0000-0F00-000003000000}"/>
              </a:ext>
            </a:extLst>
          </p:cNvPr>
          <p:cNvGraphicFramePr>
            <a:graphicFrameLocks/>
          </p:cNvGraphicFramePr>
          <p:nvPr>
            <p:extLst>
              <p:ext uri="{D42A27DB-BD31-4B8C-83A1-F6EECF244321}">
                <p14:modId xmlns:p14="http://schemas.microsoft.com/office/powerpoint/2010/main" val="1077440422"/>
              </p:ext>
            </p:extLst>
          </p:nvPr>
        </p:nvGraphicFramePr>
        <p:xfrm>
          <a:off x="5987711" y="3941275"/>
          <a:ext cx="5450058" cy="24190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Gráfico 8">
            <a:extLst>
              <a:ext uri="{FF2B5EF4-FFF2-40B4-BE49-F238E27FC236}">
                <a16:creationId xmlns:a16="http://schemas.microsoft.com/office/drawing/2014/main" id="{00000000-0008-0000-0F00-000002000000}"/>
              </a:ext>
            </a:extLst>
          </p:cNvPr>
          <p:cNvGraphicFramePr>
            <a:graphicFrameLocks/>
          </p:cNvGraphicFramePr>
          <p:nvPr>
            <p:extLst>
              <p:ext uri="{D42A27DB-BD31-4B8C-83A1-F6EECF244321}">
                <p14:modId xmlns:p14="http://schemas.microsoft.com/office/powerpoint/2010/main" val="2581511526"/>
              </p:ext>
            </p:extLst>
          </p:nvPr>
        </p:nvGraphicFramePr>
        <p:xfrm>
          <a:off x="6168799" y="497685"/>
          <a:ext cx="5688906" cy="248697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38262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435142" y="159155"/>
            <a:ext cx="11321715"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latin typeface="Arial" panose="020B0604020202020204" pitchFamily="34" charset="0"/>
                <a:cs typeface="Arial" panose="020B0604020202020204" pitchFamily="34" charset="0"/>
              </a:rPr>
              <a:t>Dirección </a:t>
            </a:r>
            <a:r>
              <a:rPr lang="es-MX" sz="2800" dirty="0">
                <a:latin typeface="Arial" panose="020B0604020202020204" pitchFamily="34" charset="0"/>
                <a:cs typeface="Arial" panose="020B0604020202020204" pitchFamily="34" charset="0"/>
              </a:rPr>
              <a:t>del</a:t>
            </a:r>
            <a:r>
              <a:rPr lang="es-MX" sz="2800" b="1" dirty="0">
                <a:latin typeface="Arial" panose="020B0604020202020204" pitchFamily="34" charset="0"/>
                <a:cs typeface="Arial" panose="020B0604020202020204" pitchFamily="34" charset="0"/>
              </a:rPr>
              <a:t> Grupo Especializado </a:t>
            </a:r>
            <a:r>
              <a:rPr lang="es-MX" sz="2800" dirty="0">
                <a:latin typeface="Arial" panose="020B0604020202020204" pitchFamily="34" charset="0"/>
                <a:cs typeface="Arial" panose="020B0604020202020204" pitchFamily="34" charset="0"/>
              </a:rPr>
              <a:t>en</a:t>
            </a:r>
            <a:r>
              <a:rPr lang="es-MX" sz="2800" b="1" dirty="0">
                <a:latin typeface="Arial" panose="020B0604020202020204" pitchFamily="34" charset="0"/>
                <a:cs typeface="Arial" panose="020B0604020202020204" pitchFamily="34" charset="0"/>
              </a:rPr>
              <a:t> Atención </a:t>
            </a:r>
            <a:r>
              <a:rPr lang="es-MX" sz="2800" dirty="0">
                <a:latin typeface="Arial" panose="020B0604020202020204" pitchFamily="34" charset="0"/>
                <a:cs typeface="Arial" panose="020B0604020202020204" pitchFamily="34" charset="0"/>
              </a:rPr>
              <a:t>a la </a:t>
            </a:r>
            <a:r>
              <a:rPr lang="es-MX" sz="2800" b="1" dirty="0">
                <a:latin typeface="Arial" panose="020B0604020202020204" pitchFamily="34" charset="0"/>
                <a:cs typeface="Arial" panose="020B0604020202020204" pitchFamily="34" charset="0"/>
              </a:rPr>
              <a:t>Violencia Familiar </a:t>
            </a:r>
            <a:r>
              <a:rPr lang="es-MX" sz="2800" dirty="0">
                <a:latin typeface="Arial" panose="020B0604020202020204" pitchFamily="34" charset="0"/>
                <a:cs typeface="Arial" panose="020B0604020202020204" pitchFamily="34" charset="0"/>
              </a:rPr>
              <a:t>y de </a:t>
            </a:r>
            <a:r>
              <a:rPr lang="es-MX" sz="2800" b="1" dirty="0">
                <a:latin typeface="Arial" panose="020B0604020202020204" pitchFamily="34" charset="0"/>
                <a:cs typeface="Arial" panose="020B0604020202020204" pitchFamily="34" charset="0"/>
              </a:rPr>
              <a:t>Género "</a:t>
            </a:r>
            <a:r>
              <a:rPr lang="es-MX" sz="2800" b="1" dirty="0" err="1">
                <a:latin typeface="Arial" panose="020B0604020202020204" pitchFamily="34" charset="0"/>
                <a:cs typeface="Arial" panose="020B0604020202020204" pitchFamily="34" charset="0"/>
              </a:rPr>
              <a:t>GEAVIG</a:t>
            </a:r>
            <a:r>
              <a:rPr lang="es-MX" sz="2800" b="1" dirty="0">
                <a:latin typeface="Arial" panose="020B0604020202020204" pitchFamily="34" charset="0"/>
                <a:cs typeface="Arial" panose="020B0604020202020204" pitchFamily="34" charset="0"/>
              </a:rPr>
              <a:t>".</a:t>
            </a:r>
            <a:endParaRPr lang="x-none" sz="2800" dirty="0">
              <a:latin typeface="Arial" panose="020B0604020202020204" pitchFamily="34" charset="0"/>
              <a:cs typeface="Arial" panose="020B0604020202020204" pitchFamily="34" charset="0"/>
            </a:endParaRPr>
          </a:p>
        </p:txBody>
      </p:sp>
      <p:pic>
        <p:nvPicPr>
          <p:cNvPr id="3" name="image14.jpg"/>
          <p:cNvPicPr/>
          <p:nvPr/>
        </p:nvPicPr>
        <p:blipFill>
          <a:blip r:embed="rId2"/>
          <a:srcRect/>
          <a:stretch>
            <a:fillRect/>
          </a:stretch>
        </p:blipFill>
        <p:spPr>
          <a:xfrm>
            <a:off x="925263" y="3939568"/>
            <a:ext cx="1826795" cy="2206329"/>
          </a:xfrm>
          <a:prstGeom prst="rect">
            <a:avLst/>
          </a:prstGeom>
          <a:ln/>
        </p:spPr>
      </p:pic>
      <p:pic>
        <p:nvPicPr>
          <p:cNvPr id="4" name="image15.jpg"/>
          <p:cNvPicPr/>
          <p:nvPr/>
        </p:nvPicPr>
        <p:blipFill>
          <a:blip r:embed="rId3"/>
          <a:srcRect/>
          <a:stretch>
            <a:fillRect/>
          </a:stretch>
        </p:blipFill>
        <p:spPr>
          <a:xfrm>
            <a:off x="925264" y="1385715"/>
            <a:ext cx="1826795" cy="2310313"/>
          </a:xfrm>
          <a:prstGeom prst="rect">
            <a:avLst/>
          </a:prstGeom>
          <a:ln/>
        </p:spPr>
      </p:pic>
      <p:pic>
        <p:nvPicPr>
          <p:cNvPr id="5" name="image10.jpg"/>
          <p:cNvPicPr/>
          <p:nvPr/>
        </p:nvPicPr>
        <p:blipFill>
          <a:blip r:embed="rId4"/>
          <a:srcRect/>
          <a:stretch>
            <a:fillRect/>
          </a:stretch>
        </p:blipFill>
        <p:spPr>
          <a:xfrm>
            <a:off x="5632744" y="3968482"/>
            <a:ext cx="1615770" cy="2190467"/>
          </a:xfrm>
          <a:prstGeom prst="rect">
            <a:avLst/>
          </a:prstGeom>
          <a:ln/>
        </p:spPr>
      </p:pic>
      <p:pic>
        <p:nvPicPr>
          <p:cNvPr id="6" name="image17.jpg"/>
          <p:cNvPicPr/>
          <p:nvPr/>
        </p:nvPicPr>
        <p:blipFill>
          <a:blip r:embed="rId5"/>
          <a:srcRect/>
          <a:stretch>
            <a:fillRect/>
          </a:stretch>
        </p:blipFill>
        <p:spPr>
          <a:xfrm>
            <a:off x="3512077" y="1385715"/>
            <a:ext cx="1680982" cy="2310313"/>
          </a:xfrm>
          <a:prstGeom prst="rect">
            <a:avLst/>
          </a:prstGeom>
          <a:ln/>
        </p:spPr>
      </p:pic>
      <p:pic>
        <p:nvPicPr>
          <p:cNvPr id="7" name="image4.jpg"/>
          <p:cNvPicPr/>
          <p:nvPr/>
        </p:nvPicPr>
        <p:blipFill>
          <a:blip r:embed="rId6"/>
          <a:srcRect/>
          <a:stretch>
            <a:fillRect/>
          </a:stretch>
        </p:blipFill>
        <p:spPr>
          <a:xfrm>
            <a:off x="7779872" y="1379191"/>
            <a:ext cx="1524547" cy="2294449"/>
          </a:xfrm>
          <a:prstGeom prst="rect">
            <a:avLst/>
          </a:prstGeom>
          <a:ln/>
        </p:spPr>
      </p:pic>
      <p:pic>
        <p:nvPicPr>
          <p:cNvPr id="8" name="image8.jpg"/>
          <p:cNvPicPr/>
          <p:nvPr/>
        </p:nvPicPr>
        <p:blipFill>
          <a:blip r:embed="rId7"/>
          <a:srcRect/>
          <a:stretch>
            <a:fillRect/>
          </a:stretch>
        </p:blipFill>
        <p:spPr>
          <a:xfrm>
            <a:off x="5651463" y="1363327"/>
            <a:ext cx="1578333" cy="2294449"/>
          </a:xfrm>
          <a:prstGeom prst="rect">
            <a:avLst/>
          </a:prstGeom>
          <a:ln/>
        </p:spPr>
      </p:pic>
      <p:pic>
        <p:nvPicPr>
          <p:cNvPr id="9" name="image2.jpg"/>
          <p:cNvPicPr/>
          <p:nvPr/>
        </p:nvPicPr>
        <p:blipFill>
          <a:blip r:embed="rId8"/>
          <a:srcRect/>
          <a:stretch>
            <a:fillRect/>
          </a:stretch>
        </p:blipFill>
        <p:spPr>
          <a:xfrm>
            <a:off x="3532560" y="3923705"/>
            <a:ext cx="1656858" cy="2206331"/>
          </a:xfrm>
          <a:prstGeom prst="rect">
            <a:avLst/>
          </a:prstGeom>
          <a:ln/>
        </p:spPr>
      </p:pic>
      <p:pic>
        <p:nvPicPr>
          <p:cNvPr id="10" name="image7.jpg"/>
          <p:cNvPicPr/>
          <p:nvPr/>
        </p:nvPicPr>
        <p:blipFill>
          <a:blip r:embed="rId9"/>
          <a:srcRect/>
          <a:stretch>
            <a:fillRect/>
          </a:stretch>
        </p:blipFill>
        <p:spPr>
          <a:xfrm>
            <a:off x="9823090" y="3939568"/>
            <a:ext cx="1679100" cy="2190467"/>
          </a:xfrm>
          <a:prstGeom prst="rect">
            <a:avLst/>
          </a:prstGeom>
          <a:ln/>
        </p:spPr>
      </p:pic>
      <p:pic>
        <p:nvPicPr>
          <p:cNvPr id="11" name="image3.jpg"/>
          <p:cNvPicPr/>
          <p:nvPr/>
        </p:nvPicPr>
        <p:blipFill>
          <a:blip r:embed="rId10"/>
          <a:srcRect/>
          <a:stretch>
            <a:fillRect/>
          </a:stretch>
        </p:blipFill>
        <p:spPr>
          <a:xfrm>
            <a:off x="7790934" y="3939568"/>
            <a:ext cx="1513485" cy="2219381"/>
          </a:xfrm>
          <a:prstGeom prst="rect">
            <a:avLst/>
          </a:prstGeom>
          <a:ln/>
        </p:spPr>
      </p:pic>
      <p:pic>
        <p:nvPicPr>
          <p:cNvPr id="12" name="Image 25"/>
          <p:cNvPicPr/>
          <p:nvPr/>
        </p:nvPicPr>
        <p:blipFill>
          <a:blip r:embed="rId11" cstate="print"/>
          <a:stretch>
            <a:fillRect/>
          </a:stretch>
        </p:blipFill>
        <p:spPr>
          <a:xfrm>
            <a:off x="9854495" y="1379191"/>
            <a:ext cx="1647695" cy="2294449"/>
          </a:xfrm>
          <a:prstGeom prst="rect">
            <a:avLst/>
          </a:prstGeom>
        </p:spPr>
      </p:pic>
    </p:spTree>
    <p:extLst>
      <p:ext uri="{BB962C8B-B14F-4D97-AF65-F5344CB8AC3E}">
        <p14:creationId xmlns:p14="http://schemas.microsoft.com/office/powerpoint/2010/main" val="30269062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p:cNvSpPr txBox="1"/>
          <p:nvPr/>
        </p:nvSpPr>
        <p:spPr>
          <a:xfrm>
            <a:off x="1634675" y="2644170"/>
            <a:ext cx="8922650" cy="1569660"/>
          </a:xfrm>
          <a:prstGeom prst="rect">
            <a:avLst/>
          </a:prstGeom>
          <a:noFill/>
        </p:spPr>
        <p:txBody>
          <a:bodyPr wrap="square" rtlCol="0">
            <a:spAutoFit/>
          </a:bodyPr>
          <a:lstStyle/>
          <a:p>
            <a:pPr algn="ctr"/>
            <a:r>
              <a:rPr lang="es-MX" sz="9600" spc="600" dirty="0">
                <a:latin typeface="Arial Rounded MT Bold" panose="020F0704030504030204" pitchFamily="34" charset="0"/>
                <a:cs typeface="Arial" panose="020B0604020202020204" pitchFamily="34" charset="0"/>
              </a:rPr>
              <a:t>GRACIAS</a:t>
            </a:r>
          </a:p>
        </p:txBody>
      </p:sp>
    </p:spTree>
    <p:extLst>
      <p:ext uri="{BB962C8B-B14F-4D97-AF65-F5344CB8AC3E}">
        <p14:creationId xmlns:p14="http://schemas.microsoft.com/office/powerpoint/2010/main" val="13813270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p:cNvPicPr/>
          <p:nvPr/>
        </p:nvPicPr>
        <p:blipFill>
          <a:blip r:embed="rId2" cstate="print">
            <a:extLst>
              <a:ext uri="{28A0092B-C50C-407E-A947-70E740481C1C}">
                <a14:useLocalDpi xmlns:a14="http://schemas.microsoft.com/office/drawing/2010/main" val="0"/>
              </a:ext>
            </a:extLst>
          </a:blip>
          <a:stretch>
            <a:fillRect/>
          </a:stretch>
        </p:blipFill>
        <p:spPr>
          <a:xfrm>
            <a:off x="1247517" y="412000"/>
            <a:ext cx="3106525" cy="832130"/>
          </a:xfrm>
          <a:prstGeom prst="rect">
            <a:avLst/>
          </a:prstGeom>
        </p:spPr>
      </p:pic>
      <p:sp>
        <p:nvSpPr>
          <p:cNvPr id="3" name="CuadroTexto 2">
            <a:extLst>
              <a:ext uri="{FF2B5EF4-FFF2-40B4-BE49-F238E27FC236}">
                <a16:creationId xmlns:a16="http://schemas.microsoft.com/office/drawing/2014/main" id="{E9188C30-821C-8ED7-8D5E-71FE5D575173}"/>
              </a:ext>
            </a:extLst>
          </p:cNvPr>
          <p:cNvSpPr txBox="1"/>
          <p:nvPr/>
        </p:nvSpPr>
        <p:spPr>
          <a:xfrm>
            <a:off x="7212940" y="530431"/>
            <a:ext cx="3289960" cy="400110"/>
          </a:xfrm>
          <a:prstGeom prst="rect">
            <a:avLst/>
          </a:prstGeom>
          <a:noFill/>
        </p:spPr>
        <p:txBody>
          <a:bodyPr wrap="square">
            <a:spAutoFit/>
          </a:bodyPr>
          <a:lstStyle/>
          <a:p>
            <a:pPr lvl="0" algn="ctr">
              <a:spcAft>
                <a:spcPts val="600"/>
              </a:spcAft>
              <a:defRPr/>
            </a:pPr>
            <a:r>
              <a:rPr kumimoji="0" lang="es-ES" sz="2000" b="1" i="0" u="none" strike="noStrike" kern="1200" cap="none" spc="300" normalizeH="0" baseline="0" noProof="0" dirty="0">
                <a:ln>
                  <a:noFill/>
                </a:ln>
                <a:solidFill>
                  <a:srgbClr val="00B0F0"/>
                </a:solidFill>
                <a:effectLst/>
                <a:uLnTx/>
                <a:uFillTx/>
                <a:latin typeface="Arial" panose="020B0604020202020204" pitchFamily="34" charset="0"/>
                <a:cs typeface="Arial" panose="020B0604020202020204" pitchFamily="34" charset="0"/>
              </a:rPr>
              <a:t>NIVEL PROPÓSITO</a:t>
            </a:r>
            <a:r>
              <a:rPr kumimoji="0" lang="es-ES" sz="2000" b="1" i="0" u="none" strike="noStrike" kern="1200" cap="none" spc="300" normalizeH="0" baseline="0" noProof="0" dirty="0">
                <a:ln>
                  <a:noFill/>
                </a:ln>
                <a:solidFill>
                  <a:prstClr val="black"/>
                </a:solidFill>
                <a:effectLst/>
                <a:uLnTx/>
                <a:uFillTx/>
                <a:latin typeface="Arial" panose="020B0604020202020204" pitchFamily="34" charset="0"/>
                <a:cs typeface="Arial" panose="020B0604020202020204" pitchFamily="34" charset="0"/>
              </a:rPr>
              <a:t> </a:t>
            </a:r>
          </a:p>
        </p:txBody>
      </p:sp>
      <p:sp>
        <p:nvSpPr>
          <p:cNvPr id="4" name="CuadroTexto 3">
            <a:extLst>
              <a:ext uri="{FF2B5EF4-FFF2-40B4-BE49-F238E27FC236}">
                <a16:creationId xmlns:a16="http://schemas.microsoft.com/office/drawing/2014/main" id="{67ADCD15-A9B1-5AE7-2DE3-B7FDDF499056}"/>
              </a:ext>
            </a:extLst>
          </p:cNvPr>
          <p:cNvSpPr txBox="1"/>
          <p:nvPr/>
        </p:nvSpPr>
        <p:spPr>
          <a:xfrm>
            <a:off x="301424" y="1680278"/>
            <a:ext cx="4998709" cy="2492990"/>
          </a:xfrm>
          <a:prstGeom prst="rect">
            <a:avLst/>
          </a:prstGeom>
          <a:noFill/>
        </p:spPr>
        <p:txBody>
          <a:bodyPr wrap="square">
            <a:spAutoFit/>
          </a:bodyPr>
          <a:lstStyle>
            <a:defPPr>
              <a:defRPr lang="es-MX"/>
            </a:defPPr>
            <a:lvl1pPr algn="just">
              <a:lnSpc>
                <a:spcPct val="150000"/>
              </a:lnSpc>
              <a:defRPr sz="1200">
                <a:latin typeface="Arial" panose="020B0604020202020204" pitchFamily="34" charset="0"/>
                <a:cs typeface="Arial" panose="020B0604020202020204" pitchFamily="34" charset="0"/>
              </a:defRPr>
            </a:lvl1pPr>
          </a:lstStyle>
          <a:p>
            <a:r>
              <a:rPr lang="es-MX" dirty="0"/>
              <a:t>Durante el cuarto trimestre del año, la tasa de variación de los delitos cometidos contra el patrimonio en el municipio de Benito Juárez presentó una </a:t>
            </a:r>
            <a:r>
              <a:rPr lang="es-MX" b="1" dirty="0"/>
              <a:t>disminución</a:t>
            </a:r>
            <a:r>
              <a:rPr lang="es-MX" dirty="0"/>
              <a:t> del </a:t>
            </a:r>
            <a:r>
              <a:rPr lang="es-MX" b="1" dirty="0"/>
              <a:t>2.91%</a:t>
            </a:r>
            <a:r>
              <a:rPr lang="es-MX" dirty="0"/>
              <a:t> respecto a la proyección estimada. En este periodo se registraron </a:t>
            </a:r>
            <a:r>
              <a:rPr lang="es-MX" b="1" dirty="0"/>
              <a:t>3,170 </a:t>
            </a:r>
            <a:r>
              <a:rPr lang="es-MX" dirty="0"/>
              <a:t>hechos delictivos, cifra inferior a los </a:t>
            </a:r>
            <a:r>
              <a:rPr lang="es-MX" b="1" dirty="0"/>
              <a:t>3,265</a:t>
            </a:r>
            <a:r>
              <a:rPr lang="es-MX" dirty="0"/>
              <a:t> eventos proyectados, lo que refleja un avance favorable en la contención y reducción de la incidencia delictiva en este rubro.</a:t>
            </a:r>
          </a:p>
          <a:p>
            <a:r>
              <a:rPr lang="es-MX" dirty="0"/>
              <a:t>Este resultado es atribuible a la implementación de estrategias focalizadas de prevención del delito, así como al reforzamiento de la presencia policial en zonas de mayor incidencia, mediante patrullajes preventivos y operativos de disuasión. De igual forma, las acciones de proximidad social y la atención oportuna a los reportes ciudadanos han contribuido a generar condiciones de mayor seguridad, impactando positivamente en la disminución de los delitos patrimoniales durante el periodo evaluado.</a:t>
            </a:r>
          </a:p>
        </p:txBody>
      </p:sp>
      <p:sp>
        <p:nvSpPr>
          <p:cNvPr id="7" name="CuadroTexto 6"/>
          <p:cNvSpPr txBox="1"/>
          <p:nvPr/>
        </p:nvSpPr>
        <p:spPr>
          <a:xfrm>
            <a:off x="8021" y="6427113"/>
            <a:ext cx="5648770" cy="492443"/>
          </a:xfrm>
          <a:prstGeom prst="rect">
            <a:avLst/>
          </a:prstGeom>
          <a:noFill/>
        </p:spPr>
        <p:txBody>
          <a:bodyPr wrap="square" rtlCol="0">
            <a:spAutoFit/>
          </a:bodyPr>
          <a:lstStyle/>
          <a:p>
            <a:pPr algn="ctr"/>
            <a:r>
              <a:rPr lang="es-MX" sz="1300" b="1" dirty="0">
                <a:solidFill>
                  <a:schemeClr val="bg1"/>
                </a:solidFill>
                <a:latin typeface="Arial" panose="020B0604020202020204" pitchFamily="34" charset="0"/>
                <a:cs typeface="Arial" panose="020B0604020202020204" pitchFamily="34" charset="0"/>
              </a:rPr>
              <a:t>Mtro. Jaime Padilla Barrientos. </a:t>
            </a:r>
          </a:p>
          <a:p>
            <a:pPr algn="ctr"/>
            <a:r>
              <a:rPr lang="es-MX" sz="1300" dirty="0">
                <a:solidFill>
                  <a:schemeClr val="bg1"/>
                </a:solidFill>
                <a:latin typeface="Arial" panose="020B0604020202020204" pitchFamily="34" charset="0"/>
                <a:cs typeface="Arial" panose="020B0604020202020204" pitchFamily="34" charset="0"/>
              </a:rPr>
              <a:t>Secretaría Municipal de Seguridad Ciudadana y Tránsito, Benito Juárez.</a:t>
            </a:r>
          </a:p>
        </p:txBody>
      </p:sp>
      <p:sp>
        <p:nvSpPr>
          <p:cNvPr id="8" name="Rectángulo 7"/>
          <p:cNvSpPr/>
          <p:nvPr/>
        </p:nvSpPr>
        <p:spPr>
          <a:xfrm>
            <a:off x="46983" y="6117588"/>
            <a:ext cx="5570846" cy="253916"/>
          </a:xfrm>
          <a:prstGeom prst="rect">
            <a:avLst/>
          </a:prstGeom>
        </p:spPr>
        <p:txBody>
          <a:bodyPr wrap="square">
            <a:spAutoFit/>
          </a:bodyPr>
          <a:lstStyle/>
          <a:p>
            <a:pPr algn="ctr">
              <a:spcAft>
                <a:spcPts val="600"/>
              </a:spcAft>
            </a:pPr>
            <a:r>
              <a:rPr lang="es-ES" sz="1050" dirty="0"/>
              <a:t>Datos obtenidos del Secretariado Ejecutivo del Sistema Nacional de Seguridad Pública (</a:t>
            </a:r>
            <a:r>
              <a:rPr lang="es-ES" sz="1050" dirty="0" err="1"/>
              <a:t>SESNSP</a:t>
            </a:r>
            <a:r>
              <a:rPr lang="es-ES" sz="1050" dirty="0"/>
              <a:t>).</a:t>
            </a:r>
            <a:endParaRPr lang="es-ES_tradnl" sz="1050" dirty="0"/>
          </a:p>
        </p:txBody>
      </p:sp>
      <p:sp>
        <p:nvSpPr>
          <p:cNvPr id="9" name="CuadroTexto 8">
            <a:extLst>
              <a:ext uri="{FF2B5EF4-FFF2-40B4-BE49-F238E27FC236}">
                <a16:creationId xmlns:a16="http://schemas.microsoft.com/office/drawing/2014/main" id="{F16D3E7D-7FDF-4F94-9392-749EE3B99348}"/>
              </a:ext>
            </a:extLst>
          </p:cNvPr>
          <p:cNvSpPr txBox="1"/>
          <p:nvPr/>
        </p:nvSpPr>
        <p:spPr>
          <a:xfrm>
            <a:off x="1064082" y="1159475"/>
            <a:ext cx="3289960" cy="400110"/>
          </a:xfrm>
          <a:prstGeom prst="rect">
            <a:avLst/>
          </a:prstGeom>
          <a:noFill/>
        </p:spPr>
        <p:txBody>
          <a:bodyPr wrap="square">
            <a:spAutoFit/>
          </a:bodyPr>
          <a:lstStyle/>
          <a:p>
            <a:pPr lvl="0" algn="ctr">
              <a:spcAft>
                <a:spcPts val="600"/>
              </a:spcAft>
              <a:defRPr/>
            </a:pPr>
            <a:r>
              <a:rPr kumimoji="0" lang="es-ES" sz="2000" b="1" i="0" u="none" strike="noStrike" kern="1200" cap="none" spc="300" normalizeH="0" baseline="0" noProof="0">
                <a:ln>
                  <a:noFill/>
                </a:ln>
                <a:solidFill>
                  <a:srgbClr val="00B0F0"/>
                </a:solidFill>
                <a:effectLst/>
                <a:uLnTx/>
                <a:uFillTx/>
                <a:latin typeface="Arial" panose="020B0604020202020204" pitchFamily="34" charset="0"/>
                <a:cs typeface="Arial" panose="020B0604020202020204" pitchFamily="34" charset="0"/>
              </a:rPr>
              <a:t>PROPÓSITO</a:t>
            </a:r>
            <a:r>
              <a:rPr kumimoji="0" lang="es-ES" sz="2000" b="1" i="0" u="none" strike="noStrike" kern="1200" cap="none" spc="300" normalizeH="0" baseline="0" noProof="0">
                <a:ln>
                  <a:noFill/>
                </a:ln>
                <a:solidFill>
                  <a:prstClr val="black"/>
                </a:solidFill>
                <a:effectLst/>
                <a:uLnTx/>
                <a:uFillTx/>
                <a:latin typeface="Arial" panose="020B0604020202020204" pitchFamily="34" charset="0"/>
                <a:cs typeface="Arial" panose="020B0604020202020204" pitchFamily="34" charset="0"/>
              </a:rPr>
              <a:t> </a:t>
            </a:r>
            <a:endParaRPr kumimoji="0" lang="es-ES" sz="2000" b="1" i="0" u="none" strike="noStrike" kern="1200" cap="none" spc="30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graphicFrame>
        <p:nvGraphicFramePr>
          <p:cNvPr id="5" name="Gráfico 4">
            <a:extLst>
              <a:ext uri="{FF2B5EF4-FFF2-40B4-BE49-F238E27FC236}">
                <a16:creationId xmlns:a16="http://schemas.microsoft.com/office/drawing/2014/main" id="{00000000-0008-0000-0100-000003000000}"/>
              </a:ext>
            </a:extLst>
          </p:cNvPr>
          <p:cNvGraphicFramePr>
            <a:graphicFrameLocks/>
          </p:cNvGraphicFramePr>
          <p:nvPr>
            <p:extLst>
              <p:ext uri="{D42A27DB-BD31-4B8C-83A1-F6EECF244321}">
                <p14:modId xmlns:p14="http://schemas.microsoft.com/office/powerpoint/2010/main" val="1203064024"/>
              </p:ext>
            </p:extLst>
          </p:nvPr>
        </p:nvGraphicFramePr>
        <p:xfrm>
          <a:off x="6072643" y="1314542"/>
          <a:ext cx="5570553" cy="482797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798705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87" y="626268"/>
            <a:ext cx="4452299" cy="369332"/>
          </a:xfrm>
          <a:prstGeom prst="rect">
            <a:avLst/>
          </a:prstGeom>
        </p:spPr>
        <p:txBody>
          <a:bodyPr wrap="square">
            <a:spAutoFit/>
          </a:bodyPr>
          <a:lstStyle/>
          <a:p>
            <a:pPr algn="ctr"/>
            <a:r>
              <a:rPr lang="es-MX" b="1" dirty="0">
                <a:solidFill>
                  <a:srgbClr val="00B0F0"/>
                </a:solidFill>
                <a:latin typeface="Arial" panose="020B0604020202020204" pitchFamily="34" charset="0"/>
                <a:cs typeface="Arial" panose="020B0604020202020204" pitchFamily="34" charset="0"/>
              </a:rPr>
              <a:t>Subsecretaría</a:t>
            </a:r>
            <a:r>
              <a:rPr lang="es-MX" dirty="0">
                <a:solidFill>
                  <a:srgbClr val="00B0F0"/>
                </a:solidFill>
                <a:latin typeface="Arial" panose="020B0604020202020204" pitchFamily="34" charset="0"/>
                <a:cs typeface="Arial" panose="020B0604020202020204" pitchFamily="34" charset="0"/>
              </a:rPr>
              <a:t> de </a:t>
            </a:r>
            <a:r>
              <a:rPr lang="es-MX" b="1" dirty="0">
                <a:solidFill>
                  <a:srgbClr val="00B0F0"/>
                </a:solidFill>
                <a:latin typeface="Arial" panose="020B0604020202020204" pitchFamily="34" charset="0"/>
                <a:cs typeface="Arial" panose="020B0604020202020204" pitchFamily="34" charset="0"/>
              </a:rPr>
              <a:t>Control</a:t>
            </a:r>
            <a:r>
              <a:rPr lang="es-MX" dirty="0">
                <a:solidFill>
                  <a:srgbClr val="00B0F0"/>
                </a:solidFill>
                <a:latin typeface="Arial" panose="020B0604020202020204" pitchFamily="34" charset="0"/>
                <a:cs typeface="Arial" panose="020B0604020202020204" pitchFamily="34" charset="0"/>
              </a:rPr>
              <a:t> y </a:t>
            </a:r>
            <a:r>
              <a:rPr lang="es-MX" b="1" dirty="0">
                <a:solidFill>
                  <a:srgbClr val="00B0F0"/>
                </a:solidFill>
                <a:latin typeface="Arial" panose="020B0604020202020204" pitchFamily="34" charset="0"/>
                <a:cs typeface="Arial" panose="020B0604020202020204" pitchFamily="34" charset="0"/>
              </a:rPr>
              <a:t>Operación</a:t>
            </a:r>
            <a:r>
              <a:rPr lang="es-MX" dirty="0">
                <a:solidFill>
                  <a:srgbClr val="00B0F0"/>
                </a:solidFill>
                <a:latin typeface="Arial" panose="020B0604020202020204" pitchFamily="34" charset="0"/>
                <a:cs typeface="Arial" panose="020B0604020202020204" pitchFamily="34" charset="0"/>
              </a:rPr>
              <a:t>.</a:t>
            </a:r>
          </a:p>
        </p:txBody>
      </p:sp>
      <p:sp>
        <p:nvSpPr>
          <p:cNvPr id="3" name="Rectángulo 2"/>
          <p:cNvSpPr/>
          <p:nvPr/>
        </p:nvSpPr>
        <p:spPr>
          <a:xfrm>
            <a:off x="767953"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5" y="6492101"/>
            <a:ext cx="5573486" cy="276999"/>
          </a:xfrm>
          <a:prstGeom prst="rect">
            <a:avLst/>
          </a:prstGeom>
        </p:spPr>
        <p:txBody>
          <a:bodyPr wrap="square">
            <a:spAutoFit/>
          </a:bodyPr>
          <a:lstStyle/>
          <a:p>
            <a:pPr algn="ctr"/>
            <a:r>
              <a:rPr lang="es-MX" sz="1200" dirty="0">
                <a:solidFill>
                  <a:schemeClr val="bg1">
                    <a:lumMod val="95000"/>
                  </a:schemeClr>
                </a:solidFill>
                <a:latin typeface="Arial" panose="020B0604020202020204" pitchFamily="34" charset="0"/>
                <a:cs typeface="Arial" panose="020B0604020202020204" pitchFamily="34" charset="0"/>
              </a:rPr>
              <a:t>Subsecretaría de Control y Operación.</a:t>
            </a:r>
            <a:endParaRPr lang="es-MX" sz="1200" dirty="0">
              <a:solidFill>
                <a:schemeClr val="bg1"/>
              </a:solidFill>
              <a:latin typeface="Arial" panose="020B0604020202020204" pitchFamily="34" charset="0"/>
              <a:cs typeface="Arial" panose="020B0604020202020204" pitchFamily="34" charset="0"/>
            </a:endParaRPr>
          </a:p>
        </p:txBody>
      </p:sp>
      <p:sp>
        <p:nvSpPr>
          <p:cNvPr id="5" name="Rectángulo 4"/>
          <p:cNvSpPr/>
          <p:nvPr/>
        </p:nvSpPr>
        <p:spPr>
          <a:xfrm>
            <a:off x="125441" y="1190981"/>
            <a:ext cx="5322593" cy="4961871"/>
          </a:xfrm>
          <a:prstGeom prst="rect">
            <a:avLst/>
          </a:prstGeom>
        </p:spPr>
        <p:txBody>
          <a:bodyPr wrap="square">
            <a:spAutoFit/>
          </a:bodyPr>
          <a:lstStyle/>
          <a:p>
            <a:pPr algn="just">
              <a:lnSpc>
                <a:spcPct val="150000"/>
              </a:lnSpc>
            </a:pPr>
            <a:r>
              <a:rPr lang="es-MX" sz="1250" b="1" dirty="0">
                <a:latin typeface="Arial" panose="020B0604020202020204" pitchFamily="34" charset="0"/>
                <a:cs typeface="Arial" panose="020B0604020202020204" pitchFamily="34" charset="0"/>
              </a:rPr>
              <a:t>Componente: Implementación de operativos para mejorar la seguridad ciudadana.</a:t>
            </a:r>
            <a:endParaRPr lang="es-MX" sz="1250" dirty="0">
              <a:latin typeface="Arial" panose="020B0604020202020204" pitchFamily="34" charset="0"/>
              <a:cs typeface="Arial" panose="020B0604020202020204" pitchFamily="34" charset="0"/>
            </a:endParaRPr>
          </a:p>
          <a:p>
            <a:pPr algn="just">
              <a:lnSpc>
                <a:spcPct val="150000"/>
              </a:lnSpc>
            </a:pPr>
            <a:r>
              <a:rPr lang="es-MX" sz="1250" dirty="0">
                <a:latin typeface="Arial" panose="020B0604020202020204" pitchFamily="34" charset="0"/>
                <a:cs typeface="Arial" panose="020B0604020202020204" pitchFamily="34" charset="0"/>
              </a:rPr>
              <a:t>Con el objetivo de fortalecer las condiciones de seguridad en beneficio de la comunidad, durante el cuarto trimestre se ejecutaron </a:t>
            </a:r>
            <a:r>
              <a:rPr lang="es-MX" sz="1250" b="1" dirty="0">
                <a:latin typeface="Arial" panose="020B0604020202020204" pitchFamily="34" charset="0"/>
                <a:cs typeface="Arial" panose="020B0604020202020204" pitchFamily="34" charset="0"/>
              </a:rPr>
              <a:t>918 operativos</a:t>
            </a:r>
            <a:r>
              <a:rPr lang="es-MX" sz="1250" dirty="0">
                <a:latin typeface="Arial" panose="020B0604020202020204" pitchFamily="34" charset="0"/>
                <a:cs typeface="Arial" panose="020B0604020202020204" pitchFamily="34" charset="0"/>
              </a:rPr>
              <a:t>, superando la meta programada de </a:t>
            </a:r>
            <a:r>
              <a:rPr lang="es-MX" sz="1250" b="1" dirty="0">
                <a:latin typeface="Arial" panose="020B0604020202020204" pitchFamily="34" charset="0"/>
                <a:cs typeface="Arial" panose="020B0604020202020204" pitchFamily="34" charset="0"/>
              </a:rPr>
              <a:t>542</a:t>
            </a:r>
            <a:r>
              <a:rPr lang="es-MX" sz="1250" dirty="0">
                <a:latin typeface="Arial" panose="020B0604020202020204" pitchFamily="34" charset="0"/>
                <a:cs typeface="Arial" panose="020B0604020202020204" pitchFamily="34" charset="0"/>
              </a:rPr>
              <a:t>, lo que representa un </a:t>
            </a:r>
            <a:r>
              <a:rPr lang="es-MX" sz="1250" b="1" dirty="0">
                <a:latin typeface="Arial" panose="020B0604020202020204" pitchFamily="34" charset="0"/>
                <a:cs typeface="Arial" panose="020B0604020202020204" pitchFamily="34" charset="0"/>
              </a:rPr>
              <a:t>cumplimiento del 169.37%</a:t>
            </a:r>
            <a:r>
              <a:rPr lang="es-MX" sz="1250" dirty="0">
                <a:latin typeface="Arial" panose="020B0604020202020204" pitchFamily="34" charset="0"/>
                <a:cs typeface="Arial" panose="020B0604020202020204" pitchFamily="34" charset="0"/>
              </a:rPr>
              <a:t>. Este resultado refleja una intensificación de las acciones operativas orientadas a la prevención del delito y al fortalecimiento de la presencia institucional en el territorio.</a:t>
            </a:r>
          </a:p>
          <a:p>
            <a:pPr algn="just">
              <a:lnSpc>
                <a:spcPct val="150000"/>
              </a:lnSpc>
            </a:pPr>
            <a:endParaRPr lang="es-MX" sz="1250" dirty="0">
              <a:latin typeface="Arial" panose="020B0604020202020204" pitchFamily="34" charset="0"/>
              <a:cs typeface="Arial" panose="020B0604020202020204" pitchFamily="34" charset="0"/>
            </a:endParaRPr>
          </a:p>
          <a:p>
            <a:pPr algn="just">
              <a:lnSpc>
                <a:spcPct val="150000"/>
              </a:lnSpc>
            </a:pPr>
            <a:r>
              <a:rPr lang="es-MX" sz="1250" b="1" dirty="0">
                <a:latin typeface="Arial" panose="020B0604020202020204" pitchFamily="34" charset="0"/>
                <a:cs typeface="Arial" panose="020B0604020202020204" pitchFamily="34" charset="0"/>
              </a:rPr>
              <a:t>Actividad 1: Ejecución de acciones orientadas a la implementación de buenas prácticas profesionales</a:t>
            </a:r>
            <a:endParaRPr lang="es-MX" sz="1250" dirty="0">
              <a:latin typeface="Arial" panose="020B0604020202020204" pitchFamily="34" charset="0"/>
              <a:cs typeface="Arial" panose="020B0604020202020204" pitchFamily="34" charset="0"/>
            </a:endParaRPr>
          </a:p>
          <a:p>
            <a:pPr algn="just">
              <a:lnSpc>
                <a:spcPct val="150000"/>
              </a:lnSpc>
            </a:pPr>
            <a:r>
              <a:rPr lang="es-MX" sz="1250" dirty="0">
                <a:latin typeface="Arial" panose="020B0604020202020204" pitchFamily="34" charset="0"/>
                <a:cs typeface="Arial" panose="020B0604020202020204" pitchFamily="34" charset="0"/>
              </a:rPr>
              <a:t>Durante el periodo evaluado se llevaron a cabo </a:t>
            </a:r>
            <a:r>
              <a:rPr lang="es-MX" sz="1250" b="1" dirty="0">
                <a:latin typeface="Arial" panose="020B0604020202020204" pitchFamily="34" charset="0"/>
                <a:cs typeface="Arial" panose="020B0604020202020204" pitchFamily="34" charset="0"/>
              </a:rPr>
              <a:t>320 operativos</a:t>
            </a:r>
            <a:r>
              <a:rPr lang="es-MX" sz="1250" dirty="0">
                <a:latin typeface="Arial" panose="020B0604020202020204" pitchFamily="34" charset="0"/>
                <a:cs typeface="Arial" panose="020B0604020202020204" pitchFamily="34" charset="0"/>
              </a:rPr>
              <a:t>, de un total de </a:t>
            </a:r>
            <a:r>
              <a:rPr lang="es-MX" sz="1250" b="1" dirty="0">
                <a:latin typeface="Arial" panose="020B0604020202020204" pitchFamily="34" charset="0"/>
                <a:cs typeface="Arial" panose="020B0604020202020204" pitchFamily="34" charset="0"/>
              </a:rPr>
              <a:t>553 programados</a:t>
            </a:r>
            <a:r>
              <a:rPr lang="es-MX" sz="1250" dirty="0">
                <a:latin typeface="Arial" panose="020B0604020202020204" pitchFamily="34" charset="0"/>
                <a:cs typeface="Arial" panose="020B0604020202020204" pitchFamily="34" charset="0"/>
              </a:rPr>
              <a:t>, lo que equivale a un </a:t>
            </a:r>
            <a:r>
              <a:rPr lang="es-MX" sz="1250" b="1" dirty="0">
                <a:latin typeface="Arial" panose="020B0604020202020204" pitchFamily="34" charset="0"/>
                <a:cs typeface="Arial" panose="020B0604020202020204" pitchFamily="34" charset="0"/>
              </a:rPr>
              <a:t>avance del 57.87%</a:t>
            </a:r>
            <a:r>
              <a:rPr lang="es-MX" sz="1250" dirty="0">
                <a:latin typeface="Arial" panose="020B0604020202020204" pitchFamily="34" charset="0"/>
                <a:cs typeface="Arial" panose="020B0604020202020204" pitchFamily="34" charset="0"/>
              </a:rPr>
              <a:t> respecto a la proyección establecida. Este desempeño evidencia la continuidad de los esfuerzos institucionales para fortalecer la actuación profesional del personal operativo mediante la aplicación de buenas prácticas en el desarrollo de sus funciones.</a:t>
            </a:r>
          </a:p>
        </p:txBody>
      </p:sp>
      <p:graphicFrame>
        <p:nvGraphicFramePr>
          <p:cNvPr id="6" name="Gráfico 5">
            <a:extLst>
              <a:ext uri="{FF2B5EF4-FFF2-40B4-BE49-F238E27FC236}">
                <a16:creationId xmlns:a16="http://schemas.microsoft.com/office/drawing/2014/main" id="{00000000-0008-0000-0700-000002000000}"/>
              </a:ext>
            </a:extLst>
          </p:cNvPr>
          <p:cNvGraphicFramePr>
            <a:graphicFrameLocks/>
          </p:cNvGraphicFramePr>
          <p:nvPr>
            <p:extLst>
              <p:ext uri="{D42A27DB-BD31-4B8C-83A1-F6EECF244321}">
                <p14:modId xmlns:p14="http://schemas.microsoft.com/office/powerpoint/2010/main" val="2002646156"/>
              </p:ext>
            </p:extLst>
          </p:nvPr>
        </p:nvGraphicFramePr>
        <p:xfrm>
          <a:off x="6096000" y="494491"/>
          <a:ext cx="5180957" cy="2934509"/>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id="{00000000-0008-0000-0700-000003000000}"/>
              </a:ext>
            </a:extLst>
          </p:cNvPr>
          <p:cNvGraphicFramePr>
            <a:graphicFrameLocks/>
          </p:cNvGraphicFramePr>
          <p:nvPr>
            <p:extLst>
              <p:ext uri="{D42A27DB-BD31-4B8C-83A1-F6EECF244321}">
                <p14:modId xmlns:p14="http://schemas.microsoft.com/office/powerpoint/2010/main" val="4283421122"/>
              </p:ext>
            </p:extLst>
          </p:nvPr>
        </p:nvGraphicFramePr>
        <p:xfrm>
          <a:off x="6405699" y="3429000"/>
          <a:ext cx="5184961" cy="2924174"/>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954275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062704" y="166035"/>
            <a:ext cx="10066591" cy="954107"/>
          </a:xfrm>
          <a:prstGeom prst="rect">
            <a:avLst/>
          </a:prstGeom>
          <a:noFill/>
        </p:spPr>
        <p:txBody>
          <a:bodyPr wrap="square" lIns="91440" tIns="45720" rIns="91440" bIns="45720">
            <a:spAutoFit/>
          </a:bodyPr>
          <a:lstStyle/>
          <a:p>
            <a:pPr algn="ctr"/>
            <a:r>
              <a:rPr lang="es-ES" sz="2800" dirty="0">
                <a:latin typeface="Arial" panose="020B0604020202020204" pitchFamily="34" charset="0"/>
                <a:cs typeface="Arial" panose="020B0604020202020204" pitchFamily="34" charset="0"/>
              </a:rPr>
              <a:t>Evidencias Fotográficas de </a:t>
            </a:r>
            <a:r>
              <a:rPr lang="es-ES" sz="2800">
                <a:latin typeface="Arial" panose="020B0604020202020204" pitchFamily="34" charset="0"/>
                <a:cs typeface="Arial" panose="020B0604020202020204" pitchFamily="34" charset="0"/>
              </a:rPr>
              <a:t>la </a:t>
            </a:r>
            <a:r>
              <a:rPr lang="es-MX" sz="2800" b="1">
                <a:latin typeface="Arial" panose="020B0604020202020204" pitchFamily="34" charset="0"/>
                <a:cs typeface="Arial" panose="020B0604020202020204" pitchFamily="34" charset="0"/>
              </a:rPr>
              <a:t>Subsecretaría</a:t>
            </a:r>
            <a:r>
              <a:rPr lang="es-MX" sz="2800">
                <a:latin typeface="Arial" panose="020B0604020202020204" pitchFamily="34" charset="0"/>
                <a:cs typeface="Arial" panose="020B0604020202020204" pitchFamily="34" charset="0"/>
              </a:rPr>
              <a:t> de </a:t>
            </a:r>
            <a:r>
              <a:rPr lang="es-MX" sz="2800" b="1">
                <a:latin typeface="Arial" panose="020B0604020202020204" pitchFamily="34" charset="0"/>
                <a:cs typeface="Arial" panose="020B0604020202020204" pitchFamily="34" charset="0"/>
              </a:rPr>
              <a:t>Control</a:t>
            </a:r>
            <a:r>
              <a:rPr lang="es-MX" sz="2800">
                <a:latin typeface="Arial" panose="020B0604020202020204" pitchFamily="34" charset="0"/>
                <a:cs typeface="Arial" panose="020B0604020202020204" pitchFamily="34" charset="0"/>
              </a:rPr>
              <a:t> y </a:t>
            </a:r>
            <a:r>
              <a:rPr lang="es-MX" sz="2800" b="1">
                <a:latin typeface="Arial" panose="020B0604020202020204" pitchFamily="34" charset="0"/>
                <a:cs typeface="Arial" panose="020B0604020202020204" pitchFamily="34" charset="0"/>
              </a:rPr>
              <a:t>Operación</a:t>
            </a:r>
            <a:r>
              <a:rPr lang="es-MX" sz="2800">
                <a:latin typeface="Arial" panose="020B0604020202020204" pitchFamily="34"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9163" y="1415144"/>
            <a:ext cx="1896837" cy="2529116"/>
          </a:xfrm>
          <a:prstGeom prst="rect">
            <a:avLst/>
          </a:prstGeom>
        </p:spPr>
      </p:pic>
      <p:pic>
        <p:nvPicPr>
          <p:cNvPr id="4" name="Imagen 3"/>
          <p:cNvPicPr>
            <a:picLocks noChangeAspect="1"/>
          </p:cNvPicPr>
          <p:nvPr/>
        </p:nvPicPr>
        <p:blipFill rotWithShape="1">
          <a:blip r:embed="rId3" cstate="print">
            <a:extLst>
              <a:ext uri="{28A0092B-C50C-407E-A947-70E740481C1C}">
                <a14:useLocalDpi xmlns:a14="http://schemas.microsoft.com/office/drawing/2010/main" val="0"/>
              </a:ext>
            </a:extLst>
          </a:blip>
          <a:srcRect l="9038" r="10043"/>
          <a:stretch/>
        </p:blipFill>
        <p:spPr>
          <a:xfrm>
            <a:off x="2721428" y="1415144"/>
            <a:ext cx="2046515" cy="2529116"/>
          </a:xfrm>
          <a:prstGeom prst="rect">
            <a:avLst/>
          </a:prstGeom>
        </p:spPr>
      </p:pic>
      <p:pic>
        <p:nvPicPr>
          <p:cNvPr id="6" name="Imagen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03371" y="1415144"/>
            <a:ext cx="1896837" cy="2529116"/>
          </a:xfrm>
          <a:prstGeom prst="rect">
            <a:avLst/>
          </a:prstGeom>
        </p:spPr>
      </p:pic>
      <p:pic>
        <p:nvPicPr>
          <p:cNvPr id="7" name="Imagen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35637" y="1353461"/>
            <a:ext cx="1949576" cy="2590799"/>
          </a:xfrm>
          <a:prstGeom prst="rect">
            <a:avLst/>
          </a:prstGeom>
        </p:spPr>
      </p:pic>
      <p:pic>
        <p:nvPicPr>
          <p:cNvPr id="8" name="Imagen 7"/>
          <p:cNvPicPr>
            <a:picLocks noChangeAspect="1"/>
          </p:cNvPicPr>
          <p:nvPr/>
        </p:nvPicPr>
        <p:blipFill rotWithShape="1">
          <a:blip r:embed="rId6" cstate="print">
            <a:extLst>
              <a:ext uri="{28A0092B-C50C-407E-A947-70E740481C1C}">
                <a14:useLocalDpi xmlns:a14="http://schemas.microsoft.com/office/drawing/2010/main" val="0"/>
              </a:ext>
            </a:extLst>
          </a:blip>
          <a:srcRect l="2" t="831" r="22682" b="-831"/>
          <a:stretch/>
        </p:blipFill>
        <p:spPr>
          <a:xfrm>
            <a:off x="9867902" y="1332563"/>
            <a:ext cx="2019299" cy="2611697"/>
          </a:xfrm>
          <a:prstGeom prst="rect">
            <a:avLst/>
          </a:prstGeom>
        </p:spPr>
      </p:pic>
      <p:pic>
        <p:nvPicPr>
          <p:cNvPr id="15" name="Imagen 14"/>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9163" y="4096043"/>
            <a:ext cx="1896837" cy="2425943"/>
          </a:xfrm>
          <a:prstGeom prst="rect">
            <a:avLst/>
          </a:prstGeom>
          <a:solidFill>
            <a:srgbClr val="FFFFFF">
              <a:shade val="85000"/>
            </a:srgbClr>
          </a:solidFill>
          <a:ln w="88900" cap="sq">
            <a:solidFill>
              <a:srgbClr val="FFFFFF"/>
            </a:solidFill>
            <a:miter lim="800000"/>
          </a:ln>
          <a:effectLst/>
        </p:spPr>
      </p:pic>
      <p:pic>
        <p:nvPicPr>
          <p:cNvPr id="16" name="Imagen 15"/>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21428" y="4096042"/>
            <a:ext cx="2046515" cy="2536111"/>
          </a:xfrm>
          <a:prstGeom prst="rect">
            <a:avLst/>
          </a:prstGeom>
          <a:solidFill>
            <a:srgbClr val="FFFFFF">
              <a:shade val="85000"/>
            </a:srgbClr>
          </a:solidFill>
          <a:ln w="88900" cap="sq">
            <a:solidFill>
              <a:srgbClr val="FFFFFF"/>
            </a:solidFill>
            <a:miter lim="800000"/>
          </a:ln>
          <a:effectLst/>
        </p:spPr>
      </p:pic>
      <p:pic>
        <p:nvPicPr>
          <p:cNvPr id="17" name="image18.png"/>
          <p:cNvPicPr/>
          <p:nvPr/>
        </p:nvPicPr>
        <p:blipFill rotWithShape="1">
          <a:blip r:embed="rId9"/>
          <a:srcRect t="17355" b="2405"/>
          <a:stretch/>
        </p:blipFill>
        <p:spPr>
          <a:xfrm>
            <a:off x="5203371" y="4096042"/>
            <a:ext cx="1896837" cy="2572439"/>
          </a:xfrm>
          <a:prstGeom prst="rect">
            <a:avLst/>
          </a:prstGeom>
          <a:ln/>
        </p:spPr>
      </p:pic>
      <p:pic>
        <p:nvPicPr>
          <p:cNvPr id="18" name="image10.png"/>
          <p:cNvPicPr/>
          <p:nvPr/>
        </p:nvPicPr>
        <p:blipFill>
          <a:blip r:embed="rId10"/>
          <a:srcRect/>
          <a:stretch>
            <a:fillRect/>
          </a:stretch>
        </p:blipFill>
        <p:spPr>
          <a:xfrm>
            <a:off x="7572357" y="4084855"/>
            <a:ext cx="1912855" cy="2583625"/>
          </a:xfrm>
          <a:prstGeom prst="rect">
            <a:avLst/>
          </a:prstGeom>
          <a:ln/>
        </p:spPr>
      </p:pic>
      <p:pic>
        <p:nvPicPr>
          <p:cNvPr id="19" name="image8.jpg" descr="Hombre parado junto a una camioneta&#10;&#10;El contenido generado por IA puede ser incorrecto."/>
          <p:cNvPicPr/>
          <p:nvPr/>
        </p:nvPicPr>
        <p:blipFill>
          <a:blip r:embed="rId11"/>
          <a:srcRect/>
          <a:stretch>
            <a:fillRect/>
          </a:stretch>
        </p:blipFill>
        <p:spPr>
          <a:xfrm>
            <a:off x="9867902" y="4084855"/>
            <a:ext cx="2019299" cy="2583625"/>
          </a:xfrm>
          <a:prstGeom prst="rect">
            <a:avLst/>
          </a:prstGeom>
          <a:ln/>
        </p:spPr>
      </p:pic>
    </p:spTree>
    <p:extLst>
      <p:ext uri="{BB962C8B-B14F-4D97-AF65-F5344CB8AC3E}">
        <p14:creationId xmlns:p14="http://schemas.microsoft.com/office/powerpoint/2010/main" val="23661847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86" y="503714"/>
            <a:ext cx="4452299" cy="646331"/>
          </a:xfrm>
          <a:prstGeom prst="rect">
            <a:avLst/>
          </a:prstGeom>
        </p:spPr>
        <p:txBody>
          <a:bodyPr wrap="square">
            <a:spAutoFit/>
          </a:bodyPr>
          <a:lstStyle/>
          <a:p>
            <a:pPr algn="ct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 de la </a:t>
            </a: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Policía</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 de </a:t>
            </a: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Seguridad</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 </a:t>
            </a: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Ciudadana</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a:t>
            </a:r>
            <a:endParaRPr lang="es-MX" dirty="0">
              <a:solidFill>
                <a:srgbClr val="00B0F0"/>
              </a:solidFill>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7" y="6520169"/>
            <a:ext cx="5573486" cy="276999"/>
          </a:xfrm>
          <a:prstGeom prst="rect">
            <a:avLst/>
          </a:prstGeom>
        </p:spPr>
        <p:txBody>
          <a:bodyPr wrap="square">
            <a:spAutoFit/>
          </a:bodyPr>
          <a:lstStyle/>
          <a:p>
            <a:pPr algn="ctr">
              <a:spcAft>
                <a:spcPts val="0"/>
              </a:spcAft>
            </a:pPr>
            <a:r>
              <a:rPr lang="es-MX"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Dirección de la Policía de Seguridad Ciudadana.</a:t>
            </a:r>
            <a:endParaRPr lang="es-MX" sz="1200" dirty="0">
              <a:solidFill>
                <a:schemeClr val="bg1"/>
              </a:solidFill>
              <a:latin typeface="Arial" panose="020B0604020202020204" pitchFamily="34" charset="0"/>
              <a:cs typeface="Arial" panose="020B0604020202020204" pitchFamily="34" charset="0"/>
            </a:endParaRPr>
          </a:p>
        </p:txBody>
      </p:sp>
      <p:sp>
        <p:nvSpPr>
          <p:cNvPr id="7" name="Rectángulo 6"/>
          <p:cNvSpPr/>
          <p:nvPr/>
        </p:nvSpPr>
        <p:spPr>
          <a:xfrm>
            <a:off x="120645" y="1264050"/>
            <a:ext cx="5332179" cy="5142113"/>
          </a:xfrm>
          <a:prstGeom prst="rect">
            <a:avLst/>
          </a:prstGeom>
        </p:spPr>
        <p:txBody>
          <a:bodyPr wrap="square">
            <a:spAutoFit/>
          </a:bodyPr>
          <a:lstStyle/>
          <a:p>
            <a:pPr algn="just">
              <a:lnSpc>
                <a:spcPct val="150000"/>
              </a:lnSpc>
            </a:pPr>
            <a:r>
              <a:rPr lang="es-MX" sz="1000" b="1" dirty="0">
                <a:latin typeface="Arial" panose="020B0604020202020204" pitchFamily="34" charset="0"/>
                <a:cs typeface="Arial" panose="020B0604020202020204" pitchFamily="34" charset="0"/>
              </a:rPr>
              <a:t>Componente: Acciones de proximidad social y patrullaje preventivo en zonas de atención prioritaria</a:t>
            </a:r>
            <a:endParaRPr lang="es-MX" sz="1000" dirty="0">
              <a:latin typeface="Arial" panose="020B0604020202020204" pitchFamily="34" charset="0"/>
              <a:cs typeface="Arial" panose="020B0604020202020204" pitchFamily="34" charset="0"/>
            </a:endParaRPr>
          </a:p>
          <a:p>
            <a:pPr algn="just">
              <a:lnSpc>
                <a:spcPct val="150000"/>
              </a:lnSpc>
            </a:pPr>
            <a:r>
              <a:rPr lang="es-MX" sz="1000" dirty="0">
                <a:latin typeface="Arial" panose="020B0604020202020204" pitchFamily="34" charset="0"/>
                <a:cs typeface="Arial" panose="020B0604020202020204" pitchFamily="34" charset="0"/>
              </a:rPr>
              <a:t>Durante el cuarto trimestre se realizaron </a:t>
            </a:r>
            <a:r>
              <a:rPr lang="es-MX" sz="1000" b="1" dirty="0">
                <a:latin typeface="Arial" panose="020B0604020202020204" pitchFamily="34" charset="0"/>
                <a:cs typeface="Arial" panose="020B0604020202020204" pitchFamily="34" charset="0"/>
              </a:rPr>
              <a:t>2,208 acciones</a:t>
            </a:r>
            <a:r>
              <a:rPr lang="es-MX" sz="1000" dirty="0">
                <a:latin typeface="Arial" panose="020B0604020202020204" pitchFamily="34" charset="0"/>
                <a:cs typeface="Arial" panose="020B0604020202020204" pitchFamily="34" charset="0"/>
              </a:rPr>
              <a:t>, alcanzando un </a:t>
            </a:r>
            <a:r>
              <a:rPr lang="es-MX" sz="1000" b="1" dirty="0">
                <a:latin typeface="Arial" panose="020B0604020202020204" pitchFamily="34" charset="0"/>
                <a:cs typeface="Arial" panose="020B0604020202020204" pitchFamily="34" charset="0"/>
              </a:rPr>
              <a:t>cumplimiento del 100%</a:t>
            </a:r>
            <a:r>
              <a:rPr lang="es-MX" sz="1000" dirty="0">
                <a:latin typeface="Arial" panose="020B0604020202020204" pitchFamily="34" charset="0"/>
                <a:cs typeface="Arial" panose="020B0604020202020204" pitchFamily="34" charset="0"/>
              </a:rPr>
              <a:t> de la meta programada. Este resultado refleja el compromiso institucional de mantener una </a:t>
            </a:r>
            <a:r>
              <a:rPr lang="es-MX" sz="1000" b="1" dirty="0">
                <a:latin typeface="Arial" panose="020B0604020202020204" pitchFamily="34" charset="0"/>
                <a:cs typeface="Arial" panose="020B0604020202020204" pitchFamily="34" charset="0"/>
              </a:rPr>
              <a:t>presencia permanente y efectiva</a:t>
            </a:r>
            <a:r>
              <a:rPr lang="es-MX" sz="1000" dirty="0">
                <a:latin typeface="Arial" panose="020B0604020202020204" pitchFamily="34" charset="0"/>
                <a:cs typeface="Arial" panose="020B0604020202020204" pitchFamily="34" charset="0"/>
              </a:rPr>
              <a:t> en las zonas de atención prioritaria, fortaleciendo el </a:t>
            </a:r>
            <a:r>
              <a:rPr lang="es-MX" sz="1000" b="1" dirty="0">
                <a:latin typeface="Arial" panose="020B0604020202020204" pitchFamily="34" charset="0"/>
                <a:cs typeface="Arial" panose="020B0604020202020204" pitchFamily="34" charset="0"/>
              </a:rPr>
              <a:t>vínculo con la ciudadanía</a:t>
            </a:r>
            <a:r>
              <a:rPr lang="es-MX" sz="1000" dirty="0">
                <a:latin typeface="Arial" panose="020B0604020202020204" pitchFamily="34" charset="0"/>
                <a:cs typeface="Arial" panose="020B0604020202020204" pitchFamily="34" charset="0"/>
              </a:rPr>
              <a:t> y contribuyendo a mejorar la </a:t>
            </a:r>
            <a:r>
              <a:rPr lang="es-MX" sz="1000" b="1" dirty="0">
                <a:latin typeface="Arial" panose="020B0604020202020204" pitchFamily="34" charset="0"/>
                <a:cs typeface="Arial" panose="020B0604020202020204" pitchFamily="34" charset="0"/>
              </a:rPr>
              <a:t>percepción de seguridad</a:t>
            </a:r>
            <a:r>
              <a:rPr lang="es-MX" sz="1000" dirty="0">
                <a:latin typeface="Arial" panose="020B0604020202020204" pitchFamily="34" charset="0"/>
                <a:cs typeface="Arial" panose="020B0604020202020204" pitchFamily="34" charset="0"/>
              </a:rPr>
              <a:t>.</a:t>
            </a:r>
          </a:p>
          <a:p>
            <a:pPr algn="just">
              <a:lnSpc>
                <a:spcPct val="150000"/>
              </a:lnSpc>
            </a:pPr>
            <a:endParaRPr lang="es-MX" sz="1000" dirty="0">
              <a:latin typeface="Arial" panose="020B0604020202020204" pitchFamily="34" charset="0"/>
              <a:cs typeface="Arial" panose="020B0604020202020204" pitchFamily="34" charset="0"/>
            </a:endParaRPr>
          </a:p>
          <a:p>
            <a:pPr algn="just">
              <a:lnSpc>
                <a:spcPct val="150000"/>
              </a:lnSpc>
            </a:pPr>
            <a:r>
              <a:rPr lang="es-MX" sz="1000" b="1" dirty="0">
                <a:latin typeface="Arial" panose="020B0604020202020204" pitchFamily="34" charset="0"/>
                <a:cs typeface="Arial" panose="020B0604020202020204" pitchFamily="34" charset="0"/>
              </a:rPr>
              <a:t>Actividad 1: Implementación de actividades integrales para fomentar la inteligencia policial</a:t>
            </a:r>
            <a:endParaRPr lang="es-MX" sz="1000" dirty="0">
              <a:latin typeface="Arial" panose="020B0604020202020204" pitchFamily="34" charset="0"/>
              <a:cs typeface="Arial" panose="020B0604020202020204" pitchFamily="34" charset="0"/>
            </a:endParaRPr>
          </a:p>
          <a:p>
            <a:pPr algn="just">
              <a:lnSpc>
                <a:spcPct val="150000"/>
              </a:lnSpc>
            </a:pPr>
            <a:r>
              <a:rPr lang="es-MX" sz="1000" dirty="0">
                <a:latin typeface="Arial" panose="020B0604020202020204" pitchFamily="34" charset="0"/>
                <a:cs typeface="Arial" panose="020B0604020202020204" pitchFamily="34" charset="0"/>
              </a:rPr>
              <a:t>En el periodo evaluado se ejecutaron </a:t>
            </a:r>
            <a:r>
              <a:rPr lang="es-MX" sz="1000" b="1" dirty="0">
                <a:latin typeface="Arial" panose="020B0604020202020204" pitchFamily="34" charset="0"/>
                <a:cs typeface="Arial" panose="020B0604020202020204" pitchFamily="34" charset="0"/>
              </a:rPr>
              <a:t>465 acciones</a:t>
            </a:r>
            <a:r>
              <a:rPr lang="es-MX" sz="1000" dirty="0">
                <a:latin typeface="Arial" panose="020B0604020202020204" pitchFamily="34" charset="0"/>
                <a:cs typeface="Arial" panose="020B0604020202020204" pitchFamily="34" charset="0"/>
              </a:rPr>
              <a:t>, superando la meta establecida de </a:t>
            </a:r>
            <a:r>
              <a:rPr lang="es-MX" sz="1000" b="1" dirty="0">
                <a:latin typeface="Arial" panose="020B0604020202020204" pitchFamily="34" charset="0"/>
                <a:cs typeface="Arial" panose="020B0604020202020204" pitchFamily="34" charset="0"/>
              </a:rPr>
              <a:t>360</a:t>
            </a:r>
            <a:r>
              <a:rPr lang="es-MX" sz="1000" dirty="0">
                <a:latin typeface="Arial" panose="020B0604020202020204" pitchFamily="34" charset="0"/>
                <a:cs typeface="Arial" panose="020B0604020202020204" pitchFamily="34" charset="0"/>
              </a:rPr>
              <a:t>, lo que representa un </a:t>
            </a:r>
            <a:r>
              <a:rPr lang="es-MX" sz="1000" b="1" dirty="0">
                <a:latin typeface="Arial" panose="020B0604020202020204" pitchFamily="34" charset="0"/>
                <a:cs typeface="Arial" panose="020B0604020202020204" pitchFamily="34" charset="0"/>
              </a:rPr>
              <a:t>cumplimiento del 129.17%</a:t>
            </a:r>
            <a:r>
              <a:rPr lang="es-MX" sz="1000" dirty="0">
                <a:latin typeface="Arial" panose="020B0604020202020204" pitchFamily="34" charset="0"/>
                <a:cs typeface="Arial" panose="020B0604020202020204" pitchFamily="34" charset="0"/>
              </a:rPr>
              <a:t>. Este desempeño evidencia el esfuerzo sostenido en la </a:t>
            </a:r>
            <a:r>
              <a:rPr lang="es-MX" sz="1000" b="1" dirty="0">
                <a:latin typeface="Arial" panose="020B0604020202020204" pitchFamily="34" charset="0"/>
                <a:cs typeface="Arial" panose="020B0604020202020204" pitchFamily="34" charset="0"/>
              </a:rPr>
              <a:t>generación y análisis de información estratégica</a:t>
            </a:r>
            <a:r>
              <a:rPr lang="es-MX" sz="1000" dirty="0">
                <a:latin typeface="Arial" panose="020B0604020202020204" pitchFamily="34" charset="0"/>
                <a:cs typeface="Arial" panose="020B0604020202020204" pitchFamily="34" charset="0"/>
              </a:rPr>
              <a:t>, fundamental para la toma de decisiones tácticas y operativas en materia de seguridad pública.</a:t>
            </a:r>
          </a:p>
          <a:p>
            <a:pPr algn="just">
              <a:lnSpc>
                <a:spcPct val="150000"/>
              </a:lnSpc>
            </a:pPr>
            <a:endParaRPr lang="es-MX" sz="1000" dirty="0">
              <a:latin typeface="Arial" panose="020B0604020202020204" pitchFamily="34" charset="0"/>
              <a:cs typeface="Arial" panose="020B0604020202020204" pitchFamily="34" charset="0"/>
            </a:endParaRPr>
          </a:p>
          <a:p>
            <a:pPr algn="just">
              <a:lnSpc>
                <a:spcPct val="150000"/>
              </a:lnSpc>
            </a:pPr>
            <a:r>
              <a:rPr lang="es-MX" sz="1000" b="1" dirty="0">
                <a:latin typeface="Arial" panose="020B0604020202020204" pitchFamily="34" charset="0"/>
                <a:cs typeface="Arial" panose="020B0604020202020204" pitchFamily="34" charset="0"/>
              </a:rPr>
              <a:t>Actividad 2: Implementación de operativos de presencia policial para la reducción de la criminalidad</a:t>
            </a:r>
            <a:endParaRPr lang="es-MX" sz="1000" dirty="0">
              <a:latin typeface="Arial" panose="020B0604020202020204" pitchFamily="34" charset="0"/>
              <a:cs typeface="Arial" panose="020B0604020202020204" pitchFamily="34" charset="0"/>
            </a:endParaRPr>
          </a:p>
          <a:p>
            <a:pPr algn="just">
              <a:lnSpc>
                <a:spcPct val="150000"/>
              </a:lnSpc>
            </a:pPr>
            <a:r>
              <a:rPr lang="es-MX" sz="1000" dirty="0">
                <a:latin typeface="Arial" panose="020B0604020202020204" pitchFamily="34" charset="0"/>
                <a:cs typeface="Arial" panose="020B0604020202020204" pitchFamily="34" charset="0"/>
              </a:rPr>
              <a:t>Se llevaron a cabo </a:t>
            </a:r>
            <a:r>
              <a:rPr lang="es-MX" sz="1000" b="1" dirty="0">
                <a:latin typeface="Arial" panose="020B0604020202020204" pitchFamily="34" charset="0"/>
                <a:cs typeface="Arial" panose="020B0604020202020204" pitchFamily="34" charset="0"/>
              </a:rPr>
              <a:t>2,853 operativos</a:t>
            </a:r>
            <a:r>
              <a:rPr lang="es-MX" sz="1000" dirty="0">
                <a:latin typeface="Arial" panose="020B0604020202020204" pitchFamily="34" charset="0"/>
                <a:cs typeface="Arial" panose="020B0604020202020204" pitchFamily="34" charset="0"/>
              </a:rPr>
              <a:t>, en comparación con los </a:t>
            </a:r>
            <a:r>
              <a:rPr lang="es-MX" sz="1000" b="1" dirty="0">
                <a:latin typeface="Arial" panose="020B0604020202020204" pitchFamily="34" charset="0"/>
                <a:cs typeface="Arial" panose="020B0604020202020204" pitchFamily="34" charset="0"/>
              </a:rPr>
              <a:t>2,754 programados</a:t>
            </a:r>
            <a:r>
              <a:rPr lang="es-MX" sz="1000" dirty="0">
                <a:latin typeface="Arial" panose="020B0604020202020204" pitchFamily="34" charset="0"/>
                <a:cs typeface="Arial" panose="020B0604020202020204" pitchFamily="34" charset="0"/>
              </a:rPr>
              <a:t>, alcanzando un </a:t>
            </a:r>
            <a:r>
              <a:rPr lang="es-MX" sz="1000" b="1" dirty="0">
                <a:latin typeface="Arial" panose="020B0604020202020204" pitchFamily="34" charset="0"/>
                <a:cs typeface="Arial" panose="020B0604020202020204" pitchFamily="34" charset="0"/>
              </a:rPr>
              <a:t>cumplimiento del 103.59%</a:t>
            </a:r>
            <a:r>
              <a:rPr lang="es-MX" sz="1000" dirty="0">
                <a:latin typeface="Arial" panose="020B0604020202020204" pitchFamily="34" charset="0"/>
                <a:cs typeface="Arial" panose="020B0604020202020204" pitchFamily="34" charset="0"/>
              </a:rPr>
              <a:t>. El incremento registrado responde a ajustes operativos derivados de la </a:t>
            </a:r>
            <a:r>
              <a:rPr lang="es-MX" sz="1000" b="1" dirty="0">
                <a:latin typeface="Arial" panose="020B0604020202020204" pitchFamily="34" charset="0"/>
                <a:cs typeface="Arial" panose="020B0604020202020204" pitchFamily="34" charset="0"/>
              </a:rPr>
              <a:t>reprogramación de actividades</a:t>
            </a:r>
            <a:r>
              <a:rPr lang="es-MX" sz="1000" dirty="0">
                <a:latin typeface="Arial" panose="020B0604020202020204" pitchFamily="34" charset="0"/>
                <a:cs typeface="Arial" panose="020B0604020202020204" pitchFamily="34" charset="0"/>
              </a:rPr>
              <a:t>, las cuales, por condiciones operativas específicas, fueron trasladadas al siguiente trimestre, previendo su ejecución conforme las circunstancias lo permitan.</a:t>
            </a:r>
          </a:p>
        </p:txBody>
      </p:sp>
      <p:graphicFrame>
        <p:nvGraphicFramePr>
          <p:cNvPr id="5" name="Gráfico 4">
            <a:extLst>
              <a:ext uri="{FF2B5EF4-FFF2-40B4-BE49-F238E27FC236}">
                <a16:creationId xmlns:a16="http://schemas.microsoft.com/office/drawing/2014/main" id="{00000000-0008-0000-0800-000002000000}"/>
              </a:ext>
            </a:extLst>
          </p:cNvPr>
          <p:cNvGraphicFramePr>
            <a:graphicFrameLocks/>
          </p:cNvGraphicFramePr>
          <p:nvPr>
            <p:extLst>
              <p:ext uri="{D42A27DB-BD31-4B8C-83A1-F6EECF244321}">
                <p14:modId xmlns:p14="http://schemas.microsoft.com/office/powerpoint/2010/main" val="2302295017"/>
              </p:ext>
            </p:extLst>
          </p:nvPr>
        </p:nvGraphicFramePr>
        <p:xfrm>
          <a:off x="5894911" y="430887"/>
          <a:ext cx="5529137" cy="293771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Gráfico 5">
            <a:extLst>
              <a:ext uri="{FF2B5EF4-FFF2-40B4-BE49-F238E27FC236}">
                <a16:creationId xmlns:a16="http://schemas.microsoft.com/office/drawing/2014/main" id="{00000000-0008-0000-0800-000003000000}"/>
              </a:ext>
            </a:extLst>
          </p:cNvPr>
          <p:cNvGraphicFramePr>
            <a:graphicFrameLocks/>
          </p:cNvGraphicFramePr>
          <p:nvPr>
            <p:extLst>
              <p:ext uri="{D42A27DB-BD31-4B8C-83A1-F6EECF244321}">
                <p14:modId xmlns:p14="http://schemas.microsoft.com/office/powerpoint/2010/main" val="78830889"/>
              </p:ext>
            </p:extLst>
          </p:nvPr>
        </p:nvGraphicFramePr>
        <p:xfrm>
          <a:off x="6095999" y="3539100"/>
          <a:ext cx="5529137" cy="2937711"/>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44973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062704" y="163462"/>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a:t>
            </a:r>
            <a:r>
              <a:rPr lang="es-ES" sz="2800">
                <a:solidFill>
                  <a:schemeClr val="bg2">
                    <a:lumMod val="25000"/>
                  </a:schemeClr>
                </a:solidFill>
                <a:latin typeface="Arial" panose="020B0604020202020204" pitchFamily="34" charset="0"/>
                <a:cs typeface="Arial" panose="020B0604020202020204" pitchFamily="34" charset="0"/>
              </a:rPr>
              <a:t>la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Policía</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Seguridad</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lang="es-MX" sz="28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Ciudadana</a:t>
            </a:r>
            <a:r>
              <a:rPr lang="es-MX" sz="2800" b="0">
                <a:solidFill>
                  <a:srgbClr val="000000"/>
                </a:solidFill>
                <a:effectLst/>
                <a:latin typeface="Arial" panose="020B0604020202020204" pitchFamily="34" charset="0"/>
                <a:ea typeface="Times New Roman" panose="02020603050405020304" pitchFamily="18"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4" name="Imagen 3"/>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035" y="1441450"/>
            <a:ext cx="2856865" cy="2229515"/>
          </a:xfrm>
          <a:prstGeom prst="rect">
            <a:avLst/>
          </a:prstGeom>
          <a:noFill/>
          <a:ln>
            <a:noFill/>
          </a:ln>
        </p:spPr>
      </p:pic>
      <p:pic>
        <p:nvPicPr>
          <p:cNvPr id="5" name="Imagen 4"/>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33137" y="1429415"/>
            <a:ext cx="2771316" cy="2241550"/>
          </a:xfrm>
          <a:prstGeom prst="rect">
            <a:avLst/>
          </a:prstGeom>
          <a:noFill/>
          <a:ln>
            <a:noFill/>
          </a:ln>
        </p:spPr>
      </p:pic>
      <p:pic>
        <p:nvPicPr>
          <p:cNvPr id="8" name="Imagen 7"/>
          <p:cNvPicPr/>
          <p:nvPr/>
        </p:nvPicPr>
        <p:blipFill rotWithShape="1">
          <a:blip r:embed="rId4" cstate="print">
            <a:extLst>
              <a:ext uri="{28A0092B-C50C-407E-A947-70E740481C1C}">
                <a14:useLocalDpi xmlns:a14="http://schemas.microsoft.com/office/drawing/2010/main" val="0"/>
              </a:ext>
            </a:extLst>
          </a:blip>
          <a:srcRect b="9279"/>
          <a:stretch/>
        </p:blipFill>
        <p:spPr bwMode="auto">
          <a:xfrm>
            <a:off x="280035" y="4354830"/>
            <a:ext cx="2856865" cy="1943100"/>
          </a:xfrm>
          <a:prstGeom prst="rect">
            <a:avLst/>
          </a:prstGeom>
          <a:noFill/>
          <a:ln>
            <a:noFill/>
          </a:ln>
          <a:extLst>
            <a:ext uri="{53640926-AAD7-44D8-BBD7-CCE9431645EC}">
              <a14:shadowObscured xmlns:a14="http://schemas.microsoft.com/office/drawing/2010/main"/>
            </a:ext>
          </a:extLst>
        </p:spPr>
      </p:pic>
      <p:pic>
        <p:nvPicPr>
          <p:cNvPr id="9" name="Imagen 8"/>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95999" y="1429415"/>
            <a:ext cx="2806975" cy="2241550"/>
          </a:xfrm>
          <a:prstGeom prst="rect">
            <a:avLst/>
          </a:prstGeom>
          <a:noFill/>
          <a:ln>
            <a:noFill/>
          </a:ln>
        </p:spPr>
      </p:pic>
      <p:pic>
        <p:nvPicPr>
          <p:cNvPr id="10" name="Imagen 9"/>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233137" y="4354830"/>
            <a:ext cx="2722880" cy="1943100"/>
          </a:xfrm>
          <a:prstGeom prst="rect">
            <a:avLst/>
          </a:prstGeom>
          <a:noFill/>
          <a:ln>
            <a:noFill/>
          </a:ln>
        </p:spPr>
      </p:pic>
      <p:pic>
        <p:nvPicPr>
          <p:cNvPr id="11" name="Imagen 10"/>
          <p:cNvPicPr/>
          <p:nvPr/>
        </p:nvPicPr>
        <p:blipFill rotWithShape="1">
          <a:blip r:embed="rId7" cstate="print">
            <a:extLst>
              <a:ext uri="{28A0092B-C50C-407E-A947-70E740481C1C}">
                <a14:useLocalDpi xmlns:a14="http://schemas.microsoft.com/office/drawing/2010/main" val="0"/>
              </a:ext>
            </a:extLst>
          </a:blip>
          <a:srcRect b="5717"/>
          <a:stretch/>
        </p:blipFill>
        <p:spPr bwMode="auto">
          <a:xfrm>
            <a:off x="8994520" y="1441449"/>
            <a:ext cx="2961260" cy="2229515"/>
          </a:xfrm>
          <a:prstGeom prst="rect">
            <a:avLst/>
          </a:prstGeom>
          <a:ln>
            <a:noFill/>
          </a:ln>
          <a:extLst>
            <a:ext uri="{53640926-AAD7-44D8-BBD7-CCE9431645EC}">
              <a14:shadowObscured xmlns:a14="http://schemas.microsoft.com/office/drawing/2010/main"/>
            </a:ext>
          </a:extLst>
        </p:spPr>
      </p:pic>
      <p:pic>
        <p:nvPicPr>
          <p:cNvPr id="12" name="image7.jpg"/>
          <p:cNvPicPr/>
          <p:nvPr/>
        </p:nvPicPr>
        <p:blipFill>
          <a:blip r:embed="rId8"/>
          <a:srcRect/>
          <a:stretch>
            <a:fillRect/>
          </a:stretch>
        </p:blipFill>
        <p:spPr>
          <a:xfrm>
            <a:off x="6052254" y="4354830"/>
            <a:ext cx="2850720" cy="2004695"/>
          </a:xfrm>
          <a:prstGeom prst="rect">
            <a:avLst/>
          </a:prstGeom>
          <a:ln/>
        </p:spPr>
      </p:pic>
      <p:pic>
        <p:nvPicPr>
          <p:cNvPr id="13" name="image13.jpg"/>
          <p:cNvPicPr/>
          <p:nvPr/>
        </p:nvPicPr>
        <p:blipFill>
          <a:blip r:embed="rId9"/>
          <a:srcRect/>
          <a:stretch>
            <a:fillRect/>
          </a:stretch>
        </p:blipFill>
        <p:spPr>
          <a:xfrm>
            <a:off x="8930640" y="4354830"/>
            <a:ext cx="3025140" cy="2004695"/>
          </a:xfrm>
          <a:prstGeom prst="rect">
            <a:avLst/>
          </a:prstGeom>
          <a:ln/>
        </p:spPr>
      </p:pic>
    </p:spTree>
    <p:extLst>
      <p:ext uri="{BB962C8B-B14F-4D97-AF65-F5344CB8AC3E}">
        <p14:creationId xmlns:p14="http://schemas.microsoft.com/office/powerpoint/2010/main" val="166566662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p:cNvSpPr/>
          <p:nvPr/>
        </p:nvSpPr>
        <p:spPr>
          <a:xfrm>
            <a:off x="560586" y="590317"/>
            <a:ext cx="4452299" cy="369332"/>
          </a:xfrm>
          <a:prstGeom prst="rect">
            <a:avLst/>
          </a:prstGeom>
        </p:spPr>
        <p:txBody>
          <a:bodyPr wrap="square">
            <a:spAutoFit/>
          </a:bodyPr>
          <a:lstStyle/>
          <a:p>
            <a:pPr algn="ctr"/>
            <a:r>
              <a:rPr lang="es-MX" b="1"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b="0" dirty="0">
                <a:solidFill>
                  <a:srgbClr val="00B0F0"/>
                </a:solidFill>
                <a:effectLst/>
                <a:latin typeface="Arial" panose="020B0604020202020204" pitchFamily="34" charset="0"/>
                <a:ea typeface="Times New Roman" panose="02020603050405020304" pitchFamily="18" charset="0"/>
                <a:cs typeface="Arial" panose="020B0604020202020204" pitchFamily="34" charset="0"/>
              </a:rPr>
              <a:t> de la </a:t>
            </a:r>
            <a:r>
              <a:rPr lang="es-MX" b="1" dirty="0">
                <a:solidFill>
                  <a:srgbClr val="00B0F0"/>
                </a:solidFill>
                <a:latin typeface="Arial" panose="020B0604020202020204" pitchFamily="34" charset="0"/>
                <a:ea typeface="Times New Roman" panose="02020603050405020304" pitchFamily="18" charset="0"/>
                <a:cs typeface="Arial" panose="020B0604020202020204" pitchFamily="34" charset="0"/>
              </a:rPr>
              <a:t>Policía</a:t>
            </a:r>
            <a:r>
              <a:rPr lang="es-MX" dirty="0">
                <a:solidFill>
                  <a:srgbClr val="00B0F0"/>
                </a:solidFill>
                <a:latin typeface="Arial" panose="020B0604020202020204" pitchFamily="34" charset="0"/>
                <a:ea typeface="Times New Roman" panose="02020603050405020304" pitchFamily="18" charset="0"/>
                <a:cs typeface="Arial" panose="020B0604020202020204" pitchFamily="34" charset="0"/>
              </a:rPr>
              <a:t> </a:t>
            </a:r>
            <a:r>
              <a:rPr lang="es-MX" b="1" dirty="0">
                <a:solidFill>
                  <a:srgbClr val="00B0F0"/>
                </a:solidFill>
                <a:latin typeface="Arial" panose="020B0604020202020204" pitchFamily="34" charset="0"/>
                <a:ea typeface="Times New Roman" panose="02020603050405020304" pitchFamily="18" charset="0"/>
                <a:cs typeface="Arial" panose="020B0604020202020204" pitchFamily="34" charset="0"/>
              </a:rPr>
              <a:t>Turística</a:t>
            </a:r>
            <a:r>
              <a:rPr lang="es-MX" dirty="0">
                <a:solidFill>
                  <a:srgbClr val="00B0F0"/>
                </a:solidFill>
                <a:latin typeface="Arial" panose="020B0604020202020204" pitchFamily="34" charset="0"/>
                <a:ea typeface="Times New Roman" panose="02020603050405020304" pitchFamily="18" charset="0"/>
                <a:cs typeface="Arial" panose="020B0604020202020204" pitchFamily="34" charset="0"/>
              </a:rPr>
              <a:t>.</a:t>
            </a:r>
            <a:endParaRPr lang="es-MX" dirty="0">
              <a:solidFill>
                <a:srgbClr val="00B0F0"/>
              </a:solidFill>
              <a:latin typeface="Arial" panose="020B0604020202020204" pitchFamily="34" charset="0"/>
              <a:cs typeface="Arial" panose="020B0604020202020204" pitchFamily="34" charset="0"/>
            </a:endParaRPr>
          </a:p>
        </p:txBody>
      </p:sp>
      <p:sp>
        <p:nvSpPr>
          <p:cNvPr id="3" name="Rectángulo 2"/>
          <p:cNvSpPr/>
          <p:nvPr/>
        </p:nvSpPr>
        <p:spPr>
          <a:xfrm>
            <a:off x="767952" y="0"/>
            <a:ext cx="4037580" cy="430887"/>
          </a:xfrm>
          <a:prstGeom prst="rect">
            <a:avLst/>
          </a:prstGeom>
        </p:spPr>
        <p:txBody>
          <a:bodyPr wrap="none">
            <a:spAutoFit/>
          </a:bodyPr>
          <a:lstStyle/>
          <a:p>
            <a:pPr lvl="0" algn="ctr">
              <a:spcAft>
                <a:spcPts val="600"/>
              </a:spcAft>
              <a:defRPr/>
            </a:pPr>
            <a:r>
              <a:rPr lang="es-ES" sz="2200" b="1" dirty="0">
                <a:solidFill>
                  <a:schemeClr val="bg1"/>
                </a:solidFill>
                <a:cs typeface="Arial" panose="020B0604020202020204" pitchFamily="34" charset="0"/>
              </a:rPr>
              <a:t>Nivel Componente y Actividades.</a:t>
            </a:r>
          </a:p>
        </p:txBody>
      </p:sp>
      <p:sp>
        <p:nvSpPr>
          <p:cNvPr id="4" name="Rectángulo 3"/>
          <p:cNvSpPr/>
          <p:nvPr/>
        </p:nvSpPr>
        <p:spPr>
          <a:xfrm>
            <a:off x="-19962" y="6499169"/>
            <a:ext cx="5613400" cy="276999"/>
          </a:xfrm>
          <a:prstGeom prst="rect">
            <a:avLst/>
          </a:prstGeom>
        </p:spPr>
        <p:txBody>
          <a:bodyPr wrap="square">
            <a:spAutoFit/>
          </a:bodyPr>
          <a:lstStyle/>
          <a:p>
            <a:pPr algn="ctr"/>
            <a:r>
              <a:rPr lang="es-MX" sz="1200" dirty="0">
                <a:solidFill>
                  <a:schemeClr val="bg1"/>
                </a:solidFill>
                <a:effectLst/>
                <a:latin typeface="Arial" panose="020B0604020202020204" pitchFamily="34" charset="0"/>
                <a:ea typeface="Times New Roman" panose="02020603050405020304" pitchFamily="18" charset="0"/>
                <a:cs typeface="Arial" panose="020B0604020202020204" pitchFamily="34" charset="0"/>
              </a:rPr>
              <a:t>Dirección de la </a:t>
            </a:r>
            <a:r>
              <a:rPr lang="es-MX" sz="1200" dirty="0">
                <a:solidFill>
                  <a:schemeClr val="bg1"/>
                </a:solidFill>
                <a:latin typeface="Arial" panose="020B0604020202020204" pitchFamily="34" charset="0"/>
                <a:ea typeface="Times New Roman" panose="02020603050405020304" pitchFamily="18" charset="0"/>
                <a:cs typeface="Arial" panose="020B0604020202020204" pitchFamily="34" charset="0"/>
              </a:rPr>
              <a:t>Policía Turística.</a:t>
            </a:r>
            <a:endParaRPr lang="es-MX" sz="1200" dirty="0">
              <a:solidFill>
                <a:schemeClr val="bg1"/>
              </a:solidFill>
              <a:latin typeface="Arial" panose="020B0604020202020204" pitchFamily="34" charset="0"/>
              <a:cs typeface="Arial" panose="020B0604020202020204" pitchFamily="34" charset="0"/>
            </a:endParaRPr>
          </a:p>
        </p:txBody>
      </p:sp>
      <p:sp>
        <p:nvSpPr>
          <p:cNvPr id="6" name="Rectángulo 5"/>
          <p:cNvSpPr/>
          <p:nvPr/>
        </p:nvSpPr>
        <p:spPr>
          <a:xfrm>
            <a:off x="223927" y="1197031"/>
            <a:ext cx="5125615" cy="4708981"/>
          </a:xfrm>
          <a:prstGeom prst="rect">
            <a:avLst/>
          </a:prstGeom>
        </p:spPr>
        <p:txBody>
          <a:bodyPr wrap="square">
            <a:spAutoFit/>
          </a:bodyPr>
          <a:lstStyle/>
          <a:p>
            <a:pPr algn="just"/>
            <a:r>
              <a:rPr lang="es-MX" sz="1200" b="1" dirty="0">
                <a:latin typeface="Arial" panose="020B0604020202020204" pitchFamily="34" charset="0"/>
                <a:cs typeface="Arial" panose="020B0604020202020204" pitchFamily="34" charset="0"/>
              </a:rPr>
              <a:t>Componente: Servicios de patrullaje turístico, atención ciudadana y prevención del delito en zonas de actividad turística</a:t>
            </a:r>
            <a:endParaRPr lang="es-MX" sz="1200" dirty="0">
              <a:latin typeface="Arial" panose="020B0604020202020204" pitchFamily="34" charset="0"/>
              <a:cs typeface="Arial" panose="020B0604020202020204" pitchFamily="34" charset="0"/>
            </a:endParaRPr>
          </a:p>
          <a:p>
            <a:pPr algn="just"/>
            <a:r>
              <a:rPr lang="es-MX" sz="1200" dirty="0">
                <a:latin typeface="Arial" panose="020B0604020202020204" pitchFamily="34" charset="0"/>
                <a:cs typeface="Arial" panose="020B0604020202020204" pitchFamily="34" charset="0"/>
              </a:rPr>
              <a:t>Durante el </a:t>
            </a:r>
            <a:r>
              <a:rPr lang="es-MX" sz="1200" b="1" dirty="0">
                <a:latin typeface="Arial" panose="020B0604020202020204" pitchFamily="34" charset="0"/>
                <a:cs typeface="Arial" panose="020B0604020202020204" pitchFamily="34" charset="0"/>
              </a:rPr>
              <a:t>cuarto trimestre</a:t>
            </a:r>
            <a:r>
              <a:rPr lang="es-MX" sz="1200" dirty="0">
                <a:latin typeface="Arial" panose="020B0604020202020204" pitchFamily="34" charset="0"/>
                <a:cs typeface="Arial" panose="020B0604020202020204" pitchFamily="34" charset="0"/>
              </a:rPr>
              <a:t>, se ejecutaron </a:t>
            </a:r>
            <a:r>
              <a:rPr lang="es-MX" sz="1200" b="1" dirty="0">
                <a:latin typeface="Arial" panose="020B0604020202020204" pitchFamily="34" charset="0"/>
                <a:cs typeface="Arial" panose="020B0604020202020204" pitchFamily="34" charset="0"/>
              </a:rPr>
              <a:t>372 acciones</a:t>
            </a:r>
            <a:r>
              <a:rPr lang="es-MX" sz="1200" dirty="0">
                <a:latin typeface="Arial" panose="020B0604020202020204" pitchFamily="34" charset="0"/>
                <a:cs typeface="Arial" panose="020B0604020202020204" pitchFamily="34" charset="0"/>
              </a:rPr>
              <a:t>, superando la meta programada de </a:t>
            </a:r>
            <a:r>
              <a:rPr lang="es-MX" sz="1200" b="1" dirty="0">
                <a:latin typeface="Arial" panose="020B0604020202020204" pitchFamily="34" charset="0"/>
                <a:cs typeface="Arial" panose="020B0604020202020204" pitchFamily="34" charset="0"/>
              </a:rPr>
              <a:t>364</a:t>
            </a:r>
            <a:r>
              <a:rPr lang="es-MX" sz="1200" dirty="0">
                <a:latin typeface="Arial" panose="020B0604020202020204" pitchFamily="34" charset="0"/>
                <a:cs typeface="Arial" panose="020B0604020202020204" pitchFamily="34" charset="0"/>
              </a:rPr>
              <a:t>, lo que representa un </a:t>
            </a:r>
            <a:r>
              <a:rPr lang="es-MX" sz="1200" b="1" dirty="0">
                <a:latin typeface="Arial" panose="020B0604020202020204" pitchFamily="34" charset="0"/>
                <a:cs typeface="Arial" panose="020B0604020202020204" pitchFamily="34" charset="0"/>
              </a:rPr>
              <a:t>cumplimiento del 102.20%</a:t>
            </a:r>
            <a:r>
              <a:rPr lang="es-MX" sz="1200" dirty="0">
                <a:latin typeface="Arial" panose="020B0604020202020204" pitchFamily="34" charset="0"/>
                <a:cs typeface="Arial" panose="020B0604020202020204" pitchFamily="34" charset="0"/>
              </a:rPr>
              <a:t>. Estas acciones permitieron </a:t>
            </a:r>
            <a:r>
              <a:rPr lang="es-MX" sz="1200" b="1" dirty="0">
                <a:latin typeface="Arial" panose="020B0604020202020204" pitchFamily="34" charset="0"/>
                <a:cs typeface="Arial" panose="020B0604020202020204" pitchFamily="34" charset="0"/>
              </a:rPr>
              <a:t>reforzar la vigilancia, la atención ciudadana y las labores de prevención del delito</a:t>
            </a:r>
            <a:r>
              <a:rPr lang="es-MX" sz="1200" dirty="0">
                <a:latin typeface="Arial" panose="020B0604020202020204" pitchFamily="34" charset="0"/>
                <a:cs typeface="Arial" panose="020B0604020202020204" pitchFamily="34" charset="0"/>
              </a:rPr>
              <a:t> en las zonas de mayor afluencia turística, contribuyendo a garantizar condiciones de seguridad tanto para visitantes como para residentes.</a:t>
            </a:r>
          </a:p>
          <a:p>
            <a:pPr algn="just"/>
            <a:endParaRPr lang="es-MX" sz="1200" dirty="0">
              <a:latin typeface="Arial" panose="020B0604020202020204" pitchFamily="34" charset="0"/>
              <a:cs typeface="Arial" panose="020B0604020202020204" pitchFamily="34" charset="0"/>
            </a:endParaRPr>
          </a:p>
          <a:p>
            <a:pPr algn="just"/>
            <a:r>
              <a:rPr lang="es-MX" sz="1200" b="1" dirty="0">
                <a:latin typeface="Arial" panose="020B0604020202020204" pitchFamily="34" charset="0"/>
                <a:cs typeface="Arial" panose="020B0604020202020204" pitchFamily="34" charset="0"/>
              </a:rPr>
              <a:t>Actividad 1: Fortalecimiento de operativos de prevención y disuasión con proximidad social enfocados al sector turístico</a:t>
            </a:r>
            <a:endParaRPr lang="es-MX" sz="1200" dirty="0">
              <a:latin typeface="Arial" panose="020B0604020202020204" pitchFamily="34" charset="0"/>
              <a:cs typeface="Arial" panose="020B0604020202020204" pitchFamily="34" charset="0"/>
            </a:endParaRPr>
          </a:p>
          <a:p>
            <a:pPr algn="just"/>
            <a:r>
              <a:rPr lang="es-MX" sz="1200" dirty="0">
                <a:latin typeface="Arial" panose="020B0604020202020204" pitchFamily="34" charset="0"/>
                <a:cs typeface="Arial" panose="020B0604020202020204" pitchFamily="34" charset="0"/>
              </a:rPr>
              <a:t>En este rubro se llevaron a cabo </a:t>
            </a:r>
            <a:r>
              <a:rPr lang="es-MX" sz="1200" b="1" dirty="0">
                <a:latin typeface="Arial" panose="020B0604020202020204" pitchFamily="34" charset="0"/>
                <a:cs typeface="Arial" panose="020B0604020202020204" pitchFamily="34" charset="0"/>
              </a:rPr>
              <a:t>745 operativos</a:t>
            </a:r>
            <a:r>
              <a:rPr lang="es-MX" sz="1200" dirty="0">
                <a:latin typeface="Arial" panose="020B0604020202020204" pitchFamily="34" charset="0"/>
                <a:cs typeface="Arial" panose="020B0604020202020204" pitchFamily="34" charset="0"/>
              </a:rPr>
              <a:t>, frente a los </a:t>
            </a:r>
            <a:r>
              <a:rPr lang="es-MX" sz="1200" b="1" dirty="0">
                <a:latin typeface="Arial" panose="020B0604020202020204" pitchFamily="34" charset="0"/>
                <a:cs typeface="Arial" panose="020B0604020202020204" pitchFamily="34" charset="0"/>
              </a:rPr>
              <a:t>728 programados</a:t>
            </a:r>
            <a:r>
              <a:rPr lang="es-MX" sz="1200" dirty="0">
                <a:latin typeface="Arial" panose="020B0604020202020204" pitchFamily="34" charset="0"/>
                <a:cs typeface="Arial" panose="020B0604020202020204" pitchFamily="34" charset="0"/>
              </a:rPr>
              <a:t>, alcanzando un </a:t>
            </a:r>
            <a:r>
              <a:rPr lang="es-MX" sz="1200" b="1" dirty="0">
                <a:latin typeface="Arial" panose="020B0604020202020204" pitchFamily="34" charset="0"/>
                <a:cs typeface="Arial" panose="020B0604020202020204" pitchFamily="34" charset="0"/>
              </a:rPr>
              <a:t>cumplimiento del 102.34%</a:t>
            </a:r>
            <a:r>
              <a:rPr lang="es-MX" sz="1200" dirty="0">
                <a:latin typeface="Arial" panose="020B0604020202020204" pitchFamily="34" charset="0"/>
                <a:cs typeface="Arial" panose="020B0604020202020204" pitchFamily="34" charset="0"/>
              </a:rPr>
              <a:t>. Las acciones estuvieron orientadas a la </a:t>
            </a:r>
            <a:r>
              <a:rPr lang="es-MX" sz="1200" b="1" dirty="0">
                <a:latin typeface="Arial" panose="020B0604020202020204" pitchFamily="34" charset="0"/>
                <a:cs typeface="Arial" panose="020B0604020202020204" pitchFamily="34" charset="0"/>
              </a:rPr>
              <a:t>disuasión de conductas delictivas</a:t>
            </a:r>
            <a:r>
              <a:rPr lang="es-MX" sz="1200" dirty="0">
                <a:latin typeface="Arial" panose="020B0604020202020204" pitchFamily="34" charset="0"/>
                <a:cs typeface="Arial" panose="020B0604020202020204" pitchFamily="34" charset="0"/>
              </a:rPr>
              <a:t>, así como al </a:t>
            </a:r>
            <a:r>
              <a:rPr lang="es-MX" sz="1200" b="1" dirty="0">
                <a:latin typeface="Arial" panose="020B0604020202020204" pitchFamily="34" charset="0"/>
                <a:cs typeface="Arial" panose="020B0604020202020204" pitchFamily="34" charset="0"/>
              </a:rPr>
              <a:t>fortalecimiento del vínculo con el sector turístico</a:t>
            </a:r>
            <a:r>
              <a:rPr lang="es-MX" sz="1200" dirty="0">
                <a:latin typeface="Arial" panose="020B0604020202020204" pitchFamily="34" charset="0"/>
                <a:cs typeface="Arial" panose="020B0604020202020204" pitchFamily="34" charset="0"/>
              </a:rPr>
              <a:t> mediante estrategias de proximidad social.</a:t>
            </a:r>
          </a:p>
          <a:p>
            <a:pPr algn="just"/>
            <a:endParaRPr lang="es-MX" sz="1200" dirty="0">
              <a:latin typeface="Arial" panose="020B0604020202020204" pitchFamily="34" charset="0"/>
              <a:cs typeface="Arial" panose="020B0604020202020204" pitchFamily="34" charset="0"/>
            </a:endParaRPr>
          </a:p>
          <a:p>
            <a:pPr algn="just"/>
            <a:r>
              <a:rPr lang="es-MX" sz="1200" b="1" dirty="0">
                <a:latin typeface="Arial" panose="020B0604020202020204" pitchFamily="34" charset="0"/>
                <a:cs typeface="Arial" panose="020B0604020202020204" pitchFamily="34" charset="0"/>
              </a:rPr>
              <a:t>Actividad 2: Acciones de prevención del delito con enfoque de derechos humanos, perspectiva de género y corresponsabilidad ciudadana</a:t>
            </a:r>
            <a:endParaRPr lang="es-MX" sz="1200" dirty="0">
              <a:latin typeface="Arial" panose="020B0604020202020204" pitchFamily="34" charset="0"/>
              <a:cs typeface="Arial" panose="020B0604020202020204" pitchFamily="34" charset="0"/>
            </a:endParaRPr>
          </a:p>
          <a:p>
            <a:pPr algn="just"/>
            <a:r>
              <a:rPr lang="es-MX" sz="1200" dirty="0">
                <a:latin typeface="Arial" panose="020B0604020202020204" pitchFamily="34" charset="0"/>
                <a:cs typeface="Arial" panose="020B0604020202020204" pitchFamily="34" charset="0"/>
              </a:rPr>
              <a:t>Se cumplió al </a:t>
            </a:r>
            <a:r>
              <a:rPr lang="es-MX" sz="1200" b="1" dirty="0">
                <a:latin typeface="Arial" panose="020B0604020202020204" pitchFamily="34" charset="0"/>
                <a:cs typeface="Arial" panose="020B0604020202020204" pitchFamily="34" charset="0"/>
              </a:rPr>
              <a:t>100%</a:t>
            </a:r>
            <a:r>
              <a:rPr lang="es-MX" sz="1200" dirty="0">
                <a:latin typeface="Arial" panose="020B0604020202020204" pitchFamily="34" charset="0"/>
                <a:cs typeface="Arial" panose="020B0604020202020204" pitchFamily="34" charset="0"/>
              </a:rPr>
              <a:t> la meta establecida, ejecutando la </a:t>
            </a:r>
            <a:r>
              <a:rPr lang="es-MX" sz="1200" b="1" dirty="0">
                <a:latin typeface="Arial" panose="020B0604020202020204" pitchFamily="34" charset="0"/>
                <a:cs typeface="Arial" panose="020B0604020202020204" pitchFamily="34" charset="0"/>
              </a:rPr>
              <a:t>totalidad de las acciones programadas</a:t>
            </a:r>
            <a:r>
              <a:rPr lang="es-MX" sz="1200" dirty="0">
                <a:latin typeface="Arial" panose="020B0604020202020204" pitchFamily="34" charset="0"/>
                <a:cs typeface="Arial" panose="020B0604020202020204" pitchFamily="34" charset="0"/>
              </a:rPr>
              <a:t> (1 de 1). Esta actividad se enfocó en la </a:t>
            </a:r>
            <a:r>
              <a:rPr lang="es-MX" sz="1200" b="1" dirty="0">
                <a:latin typeface="Arial" panose="020B0604020202020204" pitchFamily="34" charset="0"/>
                <a:cs typeface="Arial" panose="020B0604020202020204" pitchFamily="34" charset="0"/>
              </a:rPr>
              <a:t>promoción de una cultura de respeto a los derechos humanos</a:t>
            </a:r>
            <a:r>
              <a:rPr lang="es-MX" sz="1200" dirty="0">
                <a:latin typeface="Arial" panose="020B0604020202020204" pitchFamily="34" charset="0"/>
                <a:cs typeface="Arial" panose="020B0604020202020204" pitchFamily="34" charset="0"/>
              </a:rPr>
              <a:t>, la </a:t>
            </a:r>
            <a:r>
              <a:rPr lang="es-MX" sz="1200" b="1" dirty="0">
                <a:latin typeface="Arial" panose="020B0604020202020204" pitchFamily="34" charset="0"/>
                <a:cs typeface="Arial" panose="020B0604020202020204" pitchFamily="34" charset="0"/>
              </a:rPr>
              <a:t>igualdad de género</a:t>
            </a:r>
            <a:r>
              <a:rPr lang="es-MX" sz="1200" dirty="0">
                <a:latin typeface="Arial" panose="020B0604020202020204" pitchFamily="34" charset="0"/>
                <a:cs typeface="Arial" panose="020B0604020202020204" pitchFamily="34" charset="0"/>
              </a:rPr>
              <a:t> y la </a:t>
            </a:r>
            <a:r>
              <a:rPr lang="es-MX" sz="1200" b="1" dirty="0">
                <a:latin typeface="Arial" panose="020B0604020202020204" pitchFamily="34" charset="0"/>
                <a:cs typeface="Arial" panose="020B0604020202020204" pitchFamily="34" charset="0"/>
              </a:rPr>
              <a:t>participación corresponsable de la ciudadanía</a:t>
            </a:r>
            <a:r>
              <a:rPr lang="es-MX" sz="1200" dirty="0">
                <a:latin typeface="Arial" panose="020B0604020202020204" pitchFamily="34" charset="0"/>
                <a:cs typeface="Arial" panose="020B0604020202020204" pitchFamily="34" charset="0"/>
              </a:rPr>
              <a:t> en las acciones de prevención del delito.</a:t>
            </a:r>
          </a:p>
        </p:txBody>
      </p:sp>
      <p:graphicFrame>
        <p:nvGraphicFramePr>
          <p:cNvPr id="5" name="Gráfico 4">
            <a:extLst>
              <a:ext uri="{FF2B5EF4-FFF2-40B4-BE49-F238E27FC236}">
                <a16:creationId xmlns:a16="http://schemas.microsoft.com/office/drawing/2014/main" id="{00000000-0008-0000-0A00-000002000000}"/>
              </a:ext>
            </a:extLst>
          </p:cNvPr>
          <p:cNvGraphicFramePr>
            <a:graphicFrameLocks/>
          </p:cNvGraphicFramePr>
          <p:nvPr>
            <p:extLst>
              <p:ext uri="{D42A27DB-BD31-4B8C-83A1-F6EECF244321}">
                <p14:modId xmlns:p14="http://schemas.microsoft.com/office/powerpoint/2010/main" val="2818032843"/>
              </p:ext>
            </p:extLst>
          </p:nvPr>
        </p:nvGraphicFramePr>
        <p:xfrm>
          <a:off x="6096000" y="430887"/>
          <a:ext cx="5535414" cy="26416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áfico 6">
            <a:extLst>
              <a:ext uri="{FF2B5EF4-FFF2-40B4-BE49-F238E27FC236}">
                <a16:creationId xmlns:a16="http://schemas.microsoft.com/office/drawing/2014/main" id="{00000000-0008-0000-0A00-000003000000}"/>
              </a:ext>
            </a:extLst>
          </p:cNvPr>
          <p:cNvGraphicFramePr>
            <a:graphicFrameLocks/>
          </p:cNvGraphicFramePr>
          <p:nvPr>
            <p:extLst>
              <p:ext uri="{D42A27DB-BD31-4B8C-83A1-F6EECF244321}">
                <p14:modId xmlns:p14="http://schemas.microsoft.com/office/powerpoint/2010/main" val="3850597843"/>
              </p:ext>
            </p:extLst>
          </p:nvPr>
        </p:nvGraphicFramePr>
        <p:xfrm>
          <a:off x="6211036" y="3522802"/>
          <a:ext cx="5213012" cy="26416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80417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209455" y="167666"/>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Policía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Turística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3" name="Imagen 2"/>
          <p:cNvPicPr>
            <a:picLocks noChangeAspect="1"/>
          </p:cNvPicPr>
          <p:nvPr/>
        </p:nvPicPr>
        <p:blipFill rotWithShape="1">
          <a:blip r:embed="rId2" cstate="print">
            <a:extLst>
              <a:ext uri="{28A0092B-C50C-407E-A947-70E740481C1C}">
                <a14:useLocalDpi xmlns:a14="http://schemas.microsoft.com/office/drawing/2010/main" val="0"/>
              </a:ext>
            </a:extLst>
          </a:blip>
          <a:srcRect b="24965"/>
          <a:stretch/>
        </p:blipFill>
        <p:spPr>
          <a:xfrm>
            <a:off x="206945" y="1291306"/>
            <a:ext cx="1978497" cy="2639249"/>
          </a:xfrm>
          <a:prstGeom prst="rect">
            <a:avLst/>
          </a:prstGeom>
        </p:spPr>
      </p:pic>
      <p:pic>
        <p:nvPicPr>
          <p:cNvPr id="4" name="Imagen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88839" y="1291306"/>
            <a:ext cx="1979437" cy="2639249"/>
          </a:xfrm>
          <a:prstGeom prst="rect">
            <a:avLst/>
          </a:prstGeom>
        </p:spPr>
      </p:pic>
      <p:pic>
        <p:nvPicPr>
          <p:cNvPr id="5" name="Imagen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98201" y="1293506"/>
            <a:ext cx="1977788" cy="2637050"/>
          </a:xfrm>
          <a:prstGeom prst="rect">
            <a:avLst/>
          </a:prstGeom>
        </p:spPr>
      </p:pic>
      <p:pic>
        <p:nvPicPr>
          <p:cNvPr id="6" name="Imagen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374308" y="1293506"/>
            <a:ext cx="1977788" cy="2637050"/>
          </a:xfrm>
          <a:prstGeom prst="rect">
            <a:avLst/>
          </a:prstGeom>
        </p:spPr>
      </p:pic>
      <p:pic>
        <p:nvPicPr>
          <p:cNvPr id="7" name="Imagen 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750415" y="1293506"/>
            <a:ext cx="1977788" cy="2637050"/>
          </a:xfrm>
          <a:prstGeom prst="rect">
            <a:avLst/>
          </a:prstGeom>
        </p:spPr>
      </p:pic>
      <p:pic>
        <p:nvPicPr>
          <p:cNvPr id="8" name="Imagen 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06948" y="4100088"/>
            <a:ext cx="2005013" cy="2673351"/>
          </a:xfrm>
          <a:prstGeom prst="rect">
            <a:avLst/>
          </a:prstGeom>
        </p:spPr>
      </p:pic>
      <p:pic>
        <p:nvPicPr>
          <p:cNvPr id="9" name="Imagen 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88839" y="4100088"/>
            <a:ext cx="2005013" cy="2673351"/>
          </a:xfrm>
          <a:prstGeom prst="rect">
            <a:avLst/>
          </a:prstGeom>
        </p:spPr>
      </p:pic>
      <p:pic>
        <p:nvPicPr>
          <p:cNvPr id="10" name="Imagen 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970730" y="4100088"/>
            <a:ext cx="2006267" cy="2673351"/>
          </a:xfrm>
          <a:prstGeom prst="rect">
            <a:avLst/>
          </a:prstGeom>
        </p:spPr>
      </p:pic>
      <p:pic>
        <p:nvPicPr>
          <p:cNvPr id="11" name="Imagen 10"/>
          <p:cNvPicPr>
            <a:picLocks noChangeAspect="1"/>
          </p:cNvPicPr>
          <p:nvPr/>
        </p:nvPicPr>
        <p:blipFill rotWithShape="1">
          <a:blip r:embed="rId10" cstate="print">
            <a:extLst>
              <a:ext uri="{28A0092B-C50C-407E-A947-70E740481C1C}">
                <a14:useLocalDpi xmlns:a14="http://schemas.microsoft.com/office/drawing/2010/main" val="0"/>
              </a:ext>
            </a:extLst>
          </a:blip>
          <a:srcRect t="7826" b="9780"/>
          <a:stretch/>
        </p:blipFill>
        <p:spPr>
          <a:xfrm>
            <a:off x="7333249" y="4100088"/>
            <a:ext cx="2018847" cy="2627283"/>
          </a:xfrm>
          <a:prstGeom prst="rect">
            <a:avLst/>
          </a:prstGeom>
        </p:spPr>
      </p:pic>
      <p:pic>
        <p:nvPicPr>
          <p:cNvPr id="12" name="Imagen 11"/>
          <p:cNvPicPr>
            <a:picLocks noChangeAspect="1"/>
          </p:cNvPicPr>
          <p:nvPr/>
        </p:nvPicPr>
        <p:blipFill rotWithShape="1">
          <a:blip r:embed="rId11" cstate="print">
            <a:extLst>
              <a:ext uri="{28A0092B-C50C-407E-A947-70E740481C1C}">
                <a14:useLocalDpi xmlns:a14="http://schemas.microsoft.com/office/drawing/2010/main" val="0"/>
              </a:ext>
            </a:extLst>
          </a:blip>
          <a:srcRect t="7513" b="18301"/>
          <a:stretch/>
        </p:blipFill>
        <p:spPr>
          <a:xfrm>
            <a:off x="9750416" y="4100088"/>
            <a:ext cx="1977788" cy="2605512"/>
          </a:xfrm>
          <a:prstGeom prst="rect">
            <a:avLst/>
          </a:prstGeom>
        </p:spPr>
      </p:pic>
    </p:spTree>
    <p:extLst>
      <p:ext uri="{BB962C8B-B14F-4D97-AF65-F5344CB8AC3E}">
        <p14:creationId xmlns:p14="http://schemas.microsoft.com/office/powerpoint/2010/main" val="21080674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93660083-018D-4F9E-81A3-A28562A81E90}"/>
              </a:ext>
            </a:extLst>
          </p:cNvPr>
          <p:cNvSpPr/>
          <p:nvPr/>
        </p:nvSpPr>
        <p:spPr>
          <a:xfrm>
            <a:off x="1209455" y="167666"/>
            <a:ext cx="10066591" cy="954107"/>
          </a:xfrm>
          <a:prstGeom prst="rect">
            <a:avLst/>
          </a:prstGeom>
          <a:noFill/>
        </p:spPr>
        <p:txBody>
          <a:bodyPr wrap="square" lIns="91440" tIns="45720" rIns="91440" bIns="45720">
            <a:spAutoFit/>
          </a:bodyPr>
          <a:lstStyle/>
          <a:p>
            <a:pPr algn="ctr"/>
            <a:r>
              <a:rPr lang="es-ES" sz="2800" dirty="0">
                <a:solidFill>
                  <a:schemeClr val="bg2">
                    <a:lumMod val="25000"/>
                  </a:schemeClr>
                </a:solidFill>
                <a:latin typeface="Arial" panose="020B0604020202020204" pitchFamily="34" charset="0"/>
                <a:cs typeface="Arial" panose="020B0604020202020204" pitchFamily="34" charset="0"/>
              </a:rPr>
              <a:t>Evidencias Fotográficas de la </a:t>
            </a:r>
            <a:r>
              <a:rPr lang="es-MX" sz="28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Dirección</a:t>
            </a:r>
            <a:r>
              <a:rPr lang="es-MX" sz="2800" b="0"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 de la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Policía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 </a:t>
            </a:r>
            <a:r>
              <a:rPr lang="es-MX" sz="2800" b="1" dirty="0">
                <a:solidFill>
                  <a:srgbClr val="000000"/>
                </a:solidFill>
                <a:latin typeface="Arial" panose="020B0604020202020204" pitchFamily="34" charset="0"/>
                <a:ea typeface="Times New Roman" panose="02020603050405020304" pitchFamily="18" charset="0"/>
                <a:cs typeface="Arial" panose="020B0604020202020204" pitchFamily="34" charset="0"/>
              </a:rPr>
              <a:t>Turística</a:t>
            </a:r>
            <a:r>
              <a:rPr lang="es-MX" sz="2800" dirty="0">
                <a:solidFill>
                  <a:srgbClr val="000000"/>
                </a:solidFill>
                <a:latin typeface="Arial" panose="020B0604020202020204" pitchFamily="34" charset="0"/>
                <a:ea typeface="Times New Roman" panose="02020603050405020304" pitchFamily="18" charset="0"/>
                <a:cs typeface="Arial" panose="020B0604020202020204" pitchFamily="34" charset="0"/>
              </a:rPr>
              <a:t>.</a:t>
            </a:r>
            <a:endParaRPr lang="es-MX" sz="2800" dirty="0">
              <a:latin typeface="Arial" panose="020B0604020202020204" pitchFamily="34" charset="0"/>
              <a:cs typeface="Arial" panose="020B0604020202020204" pitchFamily="34" charset="0"/>
            </a:endParaRPr>
          </a:p>
        </p:txBody>
      </p:sp>
      <p:pic>
        <p:nvPicPr>
          <p:cNvPr id="4" name="Imagen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11047" y="1338463"/>
            <a:ext cx="3145931" cy="2359449"/>
          </a:xfrm>
          <a:prstGeom prst="rect">
            <a:avLst/>
          </a:prstGeom>
        </p:spPr>
      </p:pic>
      <p:pic>
        <p:nvPicPr>
          <p:cNvPr id="5" name="Imagen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047" y="3914602"/>
            <a:ext cx="3145931" cy="2359448"/>
          </a:xfrm>
          <a:prstGeom prst="rect">
            <a:avLst/>
          </a:prstGeom>
        </p:spPr>
      </p:pic>
      <p:pic>
        <p:nvPicPr>
          <p:cNvPr id="7" name="Imagen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76246" y="1307952"/>
            <a:ext cx="3133008" cy="2357588"/>
          </a:xfrm>
          <a:prstGeom prst="rect">
            <a:avLst/>
          </a:prstGeom>
        </p:spPr>
      </p:pic>
      <p:pic>
        <p:nvPicPr>
          <p:cNvPr id="8" name="Imagen 7"/>
          <p:cNvPicPr>
            <a:picLocks noChangeAspect="1"/>
          </p:cNvPicPr>
          <p:nvPr/>
        </p:nvPicPr>
        <p:blipFill rotWithShape="1">
          <a:blip r:embed="rId5" cstate="print">
            <a:extLst>
              <a:ext uri="{28A0092B-C50C-407E-A947-70E740481C1C}">
                <a14:useLocalDpi xmlns:a14="http://schemas.microsoft.com/office/drawing/2010/main" val="0"/>
              </a:ext>
            </a:extLst>
          </a:blip>
          <a:srcRect l="15449" r="12502"/>
          <a:stretch/>
        </p:blipFill>
        <p:spPr>
          <a:xfrm>
            <a:off x="4687590" y="3876740"/>
            <a:ext cx="3121664" cy="2438195"/>
          </a:xfrm>
          <a:prstGeom prst="rect">
            <a:avLst/>
          </a:prstGeom>
        </p:spPr>
      </p:pic>
      <p:pic>
        <p:nvPicPr>
          <p:cNvPr id="9" name="Imagen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607967" y="1275581"/>
            <a:ext cx="3229774" cy="2422331"/>
          </a:xfrm>
          <a:prstGeom prst="rect">
            <a:avLst/>
          </a:prstGeom>
        </p:spPr>
      </p:pic>
      <p:pic>
        <p:nvPicPr>
          <p:cNvPr id="11" name="Imagen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607967" y="3924243"/>
            <a:ext cx="3229774" cy="2422331"/>
          </a:xfrm>
          <a:prstGeom prst="rect">
            <a:avLst/>
          </a:prstGeom>
        </p:spPr>
      </p:pic>
    </p:spTree>
    <p:extLst>
      <p:ext uri="{BB962C8B-B14F-4D97-AF65-F5344CB8AC3E}">
        <p14:creationId xmlns:p14="http://schemas.microsoft.com/office/powerpoint/2010/main" val="252749020"/>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1085</TotalTime>
  <Words>1463</Words>
  <Application>Microsoft Office PowerPoint</Application>
  <PresentationFormat>Panorámica</PresentationFormat>
  <Paragraphs>103</Paragraphs>
  <Slides>14</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14</vt:i4>
      </vt:variant>
    </vt:vector>
  </HeadingPairs>
  <TitlesOfParts>
    <vt:vector size="19" baseType="lpstr">
      <vt:lpstr>Arial</vt:lpstr>
      <vt:lpstr>Arial Rounded MT Bold</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Cuenta Microsoft</dc:creator>
  <cp:lastModifiedBy>Cristin EC</cp:lastModifiedBy>
  <cp:revision>168</cp:revision>
  <dcterms:created xsi:type="dcterms:W3CDTF">2024-04-12T18:29:41Z</dcterms:created>
  <dcterms:modified xsi:type="dcterms:W3CDTF">2026-01-16T00:36:41Z</dcterms:modified>
</cp:coreProperties>
</file>